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746" r:id="rId1"/>
  </p:sldMasterIdLst>
  <p:sldIdLst>
    <p:sldId id="257" r:id="rId2"/>
    <p:sldId id="258" r:id="rId3"/>
    <p:sldId id="268" r:id="rId4"/>
    <p:sldId id="269" r:id="rId5"/>
    <p:sldId id="270" r:id="rId6"/>
    <p:sldId id="259" r:id="rId7"/>
    <p:sldId id="271" r:id="rId8"/>
    <p:sldId id="267" r:id="rId9"/>
    <p:sldId id="272" r:id="rId10"/>
    <p:sldId id="261" r:id="rId11"/>
    <p:sldId id="263" r:id="rId12"/>
    <p:sldId id="264" r:id="rId13"/>
    <p:sldId id="265" r:id="rId14"/>
    <p:sldId id="266"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1"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936" autoAdjust="0"/>
    <p:restoredTop sz="94660"/>
  </p:normalViewPr>
  <p:slideViewPr>
    <p:cSldViewPr snapToGrid="0">
      <p:cViewPr varScale="1">
        <p:scale>
          <a:sx n="84" d="100"/>
          <a:sy n="84" d="100"/>
        </p:scale>
        <p:origin x="463" y="3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5/10/2023</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5/10/2023</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5/10/2023</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5/10/2023</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5/10/2023</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5/10/2023</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5/10/2023</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5/10/2023</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5/10/2023</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5/10/2023</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5/10/2023</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5/10/2023</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docs.microsoft.com/en-us/dotnet/csharp/language-reference/keywords/try-catch-finally" TargetMode="Externa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hyperlink" Target="https://docs.microsoft.com/en-us/dotnet/csharp/language-reference/keywords/try-catch" TargetMode="External"/><Relationship Id="rId2" Type="http://schemas.openxmlformats.org/officeDocument/2006/relationships/hyperlink" Target="https://docs.microsoft.com/en-us/dotnet/csharp/language-reference/keywords/throw" TargetMode="Externa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hyperlink" Target="https://docs.microsoft.com/en-us/dotnet/csharp/language-reference/keywords/throw" TargetMode="External"/><Relationship Id="rId2" Type="http://schemas.openxmlformats.org/officeDocument/2006/relationships/image" Target="../media/image12.png"/><Relationship Id="rId1" Type="http://schemas.openxmlformats.org/officeDocument/2006/relationships/slideLayout" Target="../slideLayouts/slideLayout4.xml"/><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s://docs.microsoft.com/en-us/dotnet/standard/exceptions/how-to-create-user-defined-exceptions" TargetMode="Externa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hyperlink" Target="https://dotnettutorials.net/lesson/create-custom-exception-csharp/#:~:text=" TargetMode="External"/><Relationship Id="rId2" Type="http://schemas.openxmlformats.org/officeDocument/2006/relationships/image" Target="../media/image15.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2" Type="http://schemas.openxmlformats.org/officeDocument/2006/relationships/hyperlink" Target="https://docs.microsoft.com/en-us/dotnet/csharp/programming-guide/exceptions/exception-handling" TargetMode="Externa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docs.microsoft.com/en-us/dotnet/api/system.exception?view=net-5.0#errors-and-exceptions" TargetMode="Externa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docs.microsoft.com/en-us/dotnet/api/system.exception?view=net-5.0#errors-and-exceptions" TargetMode="Externa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hyperlink" Target="https://docs.microsoft.com/en-us/dotnet/api/system.exception?view=net-5.0#errors-and-exceptions" TargetMode="Externa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docs.microsoft.com/en-us/dotnet/csharp/programming-guide/exceptions/"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en.ppt-online.org/89884" TargetMode="External"/><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hyperlink" Target="https://docs.microsoft.com/en-us/dotnet/api/system.exception?view=net-5.0#examples"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docs.microsoft.com/en-us/dotnet/csharp/language-reference/keywords/try-catch"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5289754" y="639097"/>
            <a:ext cx="6253317" cy="3686015"/>
          </a:xfrm>
        </p:spPr>
        <p:txBody>
          <a:bodyPr>
            <a:normAutofit/>
          </a:bodyPr>
          <a:lstStyle/>
          <a:p>
            <a:r>
              <a:rPr lang="en-US" sz="8000" dirty="0">
                <a:solidFill>
                  <a:schemeClr val="tx1"/>
                </a:solidFill>
              </a:rPr>
              <a:t>Exception </a:t>
            </a:r>
            <a:r>
              <a:rPr lang="en-US" dirty="0">
                <a:solidFill>
                  <a:schemeClr val="tx1"/>
                </a:solidFill>
              </a:rPr>
              <a:t>H</a:t>
            </a:r>
            <a:r>
              <a:rPr lang="en-US" sz="8000" dirty="0">
                <a:solidFill>
                  <a:schemeClr val="tx1"/>
                </a:solidFill>
              </a:rPr>
              <a:t>andling</a:t>
            </a:r>
          </a:p>
        </p:txBody>
      </p:sp>
      <p:sp>
        <p:nvSpPr>
          <p:cNvPr id="3" name="Subtitle 2">
            <a:extLst>
              <a:ext uri="{FF2B5EF4-FFF2-40B4-BE49-F238E27FC236}">
                <a16:creationId xmlns:a16="http://schemas.microsoft.com/office/drawing/2014/main" id="{A8E9CFF2-3777-4FF4-A759-8491175B0B7C}"/>
              </a:ext>
            </a:extLst>
          </p:cNvPr>
          <p:cNvSpPr>
            <a:spLocks noGrp="1"/>
          </p:cNvSpPr>
          <p:nvPr>
            <p:ph type="subTitle" idx="1"/>
          </p:nvPr>
        </p:nvSpPr>
        <p:spPr>
          <a:xfrm>
            <a:off x="5289753" y="4672739"/>
            <a:ext cx="6269347" cy="1021498"/>
          </a:xfrm>
        </p:spPr>
        <p:txBody>
          <a:bodyPr>
            <a:normAutofit/>
          </a:bodyPr>
          <a:lstStyle/>
          <a:p>
            <a:r>
              <a:rPr lang="en-US" sz="3200" dirty="0" err="1">
                <a:latin typeface="+mj-lt"/>
              </a:rPr>
              <a:t>.Net</a:t>
            </a:r>
            <a:endParaRPr lang="en-US" sz="3200" dirty="0">
              <a:latin typeface="+mj-lt"/>
            </a:endParaRPr>
          </a:p>
        </p:txBody>
      </p:sp>
      <p:pic>
        <p:nvPicPr>
          <p:cNvPr id="5" name="Picture 4" descr="A picture containing building, sitting, bench, side&#10;&#10;Description automatically generated">
            <a:extLst>
              <a:ext uri="{FF2B5EF4-FFF2-40B4-BE49-F238E27FC236}">
                <a16:creationId xmlns:a16="http://schemas.microsoft.com/office/drawing/2014/main" id="{282CF6DD-7FE8-4063-9551-1B7BBCE92ABE}"/>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1"/>
            <a:ext cx="4635315" cy="6857999"/>
          </a:xfrm>
          <a:prstGeom prst="rect">
            <a:avLst/>
          </a:prstGeom>
        </p:spPr>
      </p:pic>
      <p:cxnSp>
        <p:nvCxnSpPr>
          <p:cNvPr id="24" name="Straight Connector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3737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91E56D-5A0D-42F3-BB46-6F7337B6962A}"/>
              </a:ext>
            </a:extLst>
          </p:cNvPr>
          <p:cNvSpPr>
            <a:spLocks noGrp="1"/>
          </p:cNvSpPr>
          <p:nvPr>
            <p:ph type="title"/>
          </p:nvPr>
        </p:nvSpPr>
        <p:spPr>
          <a:xfrm>
            <a:off x="1097279" y="311453"/>
            <a:ext cx="10445899" cy="1404085"/>
          </a:xfrm>
          <a:prstGeom prst="rect">
            <a:avLst/>
          </a:prstGeom>
        </p:spPr>
        <p:txBody>
          <a:bodyPr anchor="b">
            <a:noAutofit/>
          </a:bodyPr>
          <a:lstStyle/>
          <a:p>
            <a:r>
              <a:rPr lang="en-US" dirty="0">
                <a:solidFill>
                  <a:schemeClr val="tx1"/>
                </a:solidFill>
              </a:rPr>
              <a:t>Exceptions - Try/Catch/Finally</a:t>
            </a:r>
            <a:br>
              <a:rPr lang="en-US" sz="2400" dirty="0"/>
            </a:br>
            <a:r>
              <a:rPr lang="en-US" sz="1400" dirty="0">
                <a:hlinkClick r:id="rId2"/>
              </a:rPr>
              <a:t>https://docs.microsoft.com/en-us/dotnet/csharp/language-reference/keywords/try-catch-finally</a:t>
            </a:r>
            <a:endParaRPr lang="en-US" sz="3200" dirty="0"/>
          </a:p>
        </p:txBody>
      </p:sp>
      <p:sp>
        <p:nvSpPr>
          <p:cNvPr id="3" name="Content Placeholder 2">
            <a:extLst>
              <a:ext uri="{FF2B5EF4-FFF2-40B4-BE49-F238E27FC236}">
                <a16:creationId xmlns:a16="http://schemas.microsoft.com/office/drawing/2014/main" id="{DDDC0E7A-FE10-4261-9DA1-77AD31F63FD3}"/>
              </a:ext>
            </a:extLst>
          </p:cNvPr>
          <p:cNvSpPr>
            <a:spLocks noGrp="1"/>
          </p:cNvSpPr>
          <p:nvPr>
            <p:ph sz="half" idx="1"/>
          </p:nvPr>
        </p:nvSpPr>
        <p:spPr>
          <a:xfrm>
            <a:off x="1207322" y="1887865"/>
            <a:ext cx="4160016" cy="4471579"/>
          </a:xfrm>
          <a:prstGeom prst="rect">
            <a:avLst/>
          </a:prstGeom>
        </p:spPr>
        <p:txBody>
          <a:bodyPr anchor="ctr">
            <a:normAutofit/>
          </a:bodyPr>
          <a:lstStyle/>
          <a:p>
            <a:r>
              <a:rPr lang="en-US" sz="2400" dirty="0">
                <a:solidFill>
                  <a:schemeClr val="tx1"/>
                </a:solidFill>
              </a:rPr>
              <a:t>Usage of </a:t>
            </a:r>
            <a:r>
              <a:rPr lang="en-US" sz="2400" b="1" i="1" dirty="0">
                <a:solidFill>
                  <a:schemeClr val="tx1"/>
                </a:solidFill>
              </a:rPr>
              <a:t>try</a:t>
            </a:r>
            <a:r>
              <a:rPr lang="en-US" sz="2400" dirty="0">
                <a:solidFill>
                  <a:schemeClr val="tx1"/>
                </a:solidFill>
              </a:rPr>
              <a:t>/</a:t>
            </a:r>
            <a:r>
              <a:rPr lang="en-US" sz="2400" b="1" i="1" dirty="0">
                <a:solidFill>
                  <a:schemeClr val="tx1"/>
                </a:solidFill>
              </a:rPr>
              <a:t>catch</a:t>
            </a:r>
            <a:r>
              <a:rPr lang="en-US" sz="2400" dirty="0">
                <a:solidFill>
                  <a:schemeClr val="tx1"/>
                </a:solidFill>
              </a:rPr>
              <a:t>/</a:t>
            </a:r>
            <a:r>
              <a:rPr lang="en-US" sz="2400" b="1" i="1" dirty="0">
                <a:solidFill>
                  <a:schemeClr val="tx1"/>
                </a:solidFill>
              </a:rPr>
              <a:t>finally</a:t>
            </a:r>
            <a:r>
              <a:rPr lang="en-US" sz="2400" dirty="0">
                <a:solidFill>
                  <a:schemeClr val="tx1"/>
                </a:solidFill>
              </a:rPr>
              <a:t> block is to: </a:t>
            </a:r>
          </a:p>
          <a:p>
            <a:pPr lvl="1">
              <a:buFont typeface="Arial" panose="020B0604020202020204" pitchFamily="34" charset="0"/>
              <a:buChar char="•"/>
            </a:pPr>
            <a:r>
              <a:rPr lang="en-US" sz="2000" dirty="0">
                <a:solidFill>
                  <a:schemeClr val="tx1"/>
                </a:solidFill>
              </a:rPr>
              <a:t>obtain and use resources in a </a:t>
            </a:r>
            <a:r>
              <a:rPr lang="en-US" sz="2000" b="1" i="1" dirty="0">
                <a:solidFill>
                  <a:schemeClr val="tx1"/>
                </a:solidFill>
              </a:rPr>
              <a:t>try</a:t>
            </a:r>
            <a:r>
              <a:rPr lang="en-US" sz="2000" dirty="0">
                <a:solidFill>
                  <a:schemeClr val="tx1"/>
                </a:solidFill>
              </a:rPr>
              <a:t> block </a:t>
            </a:r>
          </a:p>
          <a:p>
            <a:pPr lvl="1">
              <a:buFont typeface="Arial" panose="020B0604020202020204" pitchFamily="34" charset="0"/>
              <a:buChar char="•"/>
            </a:pPr>
            <a:r>
              <a:rPr lang="en-US" sz="2000" dirty="0">
                <a:solidFill>
                  <a:schemeClr val="tx1"/>
                </a:solidFill>
              </a:rPr>
              <a:t>deal with exceptional circumstances in a </a:t>
            </a:r>
            <a:r>
              <a:rPr lang="en-US" sz="2000" b="1" i="1" dirty="0">
                <a:solidFill>
                  <a:schemeClr val="tx1"/>
                </a:solidFill>
              </a:rPr>
              <a:t>catch</a:t>
            </a:r>
            <a:r>
              <a:rPr lang="en-US" sz="2000" dirty="0">
                <a:solidFill>
                  <a:schemeClr val="tx1"/>
                </a:solidFill>
              </a:rPr>
              <a:t> block</a:t>
            </a:r>
          </a:p>
          <a:p>
            <a:pPr lvl="1">
              <a:buFont typeface="Arial" panose="020B0604020202020204" pitchFamily="34" charset="0"/>
              <a:buChar char="•"/>
            </a:pPr>
            <a:r>
              <a:rPr lang="en-US" sz="2000" dirty="0">
                <a:solidFill>
                  <a:schemeClr val="tx1"/>
                </a:solidFill>
              </a:rPr>
              <a:t>release the resources in the </a:t>
            </a:r>
            <a:r>
              <a:rPr lang="en-US" sz="2000" b="1" i="1" dirty="0">
                <a:solidFill>
                  <a:schemeClr val="tx1"/>
                </a:solidFill>
              </a:rPr>
              <a:t>finally</a:t>
            </a:r>
            <a:r>
              <a:rPr lang="en-US" sz="2000" dirty="0">
                <a:solidFill>
                  <a:schemeClr val="tx1"/>
                </a:solidFill>
              </a:rPr>
              <a:t> block</a:t>
            </a:r>
          </a:p>
          <a:p>
            <a:pPr marL="201168" lvl="1" indent="0">
              <a:buNone/>
            </a:pPr>
            <a:r>
              <a:rPr lang="en-US" sz="2000" dirty="0">
                <a:solidFill>
                  <a:schemeClr val="tx1"/>
                </a:solidFill>
                <a:highlight>
                  <a:srgbClr val="FFFF00"/>
                </a:highlight>
              </a:rPr>
              <a:t>The finally block always runs.</a:t>
            </a:r>
            <a:endParaRPr lang="en-US" sz="1600" dirty="0">
              <a:solidFill>
                <a:schemeClr val="tx1"/>
              </a:solidFill>
              <a:highlight>
                <a:srgbClr val="FFFF00"/>
              </a:highlight>
            </a:endParaRPr>
          </a:p>
        </p:txBody>
      </p:sp>
      <p:pic>
        <p:nvPicPr>
          <p:cNvPr id="4" name="Picture 3">
            <a:extLst>
              <a:ext uri="{FF2B5EF4-FFF2-40B4-BE49-F238E27FC236}">
                <a16:creationId xmlns:a16="http://schemas.microsoft.com/office/drawing/2014/main" id="{FB51B27C-A3DB-48E8-8DD8-12040FEF669A}"/>
              </a:ext>
            </a:extLst>
          </p:cNvPr>
          <p:cNvPicPr>
            <a:picLocks noChangeAspect="1"/>
          </p:cNvPicPr>
          <p:nvPr/>
        </p:nvPicPr>
        <p:blipFill>
          <a:blip r:embed="rId3"/>
          <a:stretch>
            <a:fillRect/>
          </a:stretch>
        </p:blipFill>
        <p:spPr>
          <a:xfrm>
            <a:off x="5467351" y="2051123"/>
            <a:ext cx="5517328" cy="4179377"/>
          </a:xfrm>
          <a:prstGeom prst="rect">
            <a:avLst/>
          </a:prstGeom>
          <a:noFill/>
          <a:ln w="25400">
            <a:solidFill>
              <a:schemeClr val="accent2"/>
            </a:solidFill>
          </a:ln>
          <a:effectLst/>
        </p:spPr>
      </p:pic>
    </p:spTree>
    <p:extLst>
      <p:ext uri="{BB962C8B-B14F-4D97-AF65-F5344CB8AC3E}">
        <p14:creationId xmlns:p14="http://schemas.microsoft.com/office/powerpoint/2010/main" val="24431003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9BB855-A35E-47F6-B77E-9739BB05F781}"/>
              </a:ext>
            </a:extLst>
          </p:cNvPr>
          <p:cNvSpPr>
            <a:spLocks noGrp="1"/>
          </p:cNvSpPr>
          <p:nvPr>
            <p:ph type="title"/>
          </p:nvPr>
        </p:nvSpPr>
        <p:spPr/>
        <p:txBody>
          <a:bodyPr>
            <a:normAutofit/>
          </a:bodyPr>
          <a:lstStyle/>
          <a:p>
            <a:r>
              <a:rPr lang="en-US" dirty="0">
                <a:solidFill>
                  <a:schemeClr val="tx1"/>
                </a:solidFill>
              </a:rPr>
              <a:t>Exceptions - Throw</a:t>
            </a:r>
            <a:br>
              <a:rPr lang="en-US" dirty="0"/>
            </a:br>
            <a:r>
              <a:rPr lang="en-US" sz="1400" dirty="0">
                <a:hlinkClick r:id="rId2"/>
              </a:rPr>
              <a:t>https://docs.microsoft.com/en-us/dotnet/csharp/language-reference/keywords/throw</a:t>
            </a:r>
            <a:br>
              <a:rPr lang="en-US" sz="1400" dirty="0"/>
            </a:br>
            <a:r>
              <a:rPr lang="en-US" sz="1400" dirty="0">
                <a:hlinkClick r:id="rId3"/>
              </a:rPr>
              <a:t>https://docs.microsoft.com/en-us/dotnet/csharp/language-reference/keywords/try-catch</a:t>
            </a:r>
            <a:endParaRPr lang="en-US" dirty="0"/>
          </a:p>
        </p:txBody>
      </p:sp>
      <p:sp>
        <p:nvSpPr>
          <p:cNvPr id="3" name="Content Placeholder 2">
            <a:extLst>
              <a:ext uri="{FF2B5EF4-FFF2-40B4-BE49-F238E27FC236}">
                <a16:creationId xmlns:a16="http://schemas.microsoft.com/office/drawing/2014/main" id="{CB92B82B-9DF4-4DAB-A1FE-8D01A9FA668C}"/>
              </a:ext>
            </a:extLst>
          </p:cNvPr>
          <p:cNvSpPr>
            <a:spLocks noGrp="1"/>
          </p:cNvSpPr>
          <p:nvPr>
            <p:ph idx="1"/>
          </p:nvPr>
        </p:nvSpPr>
        <p:spPr>
          <a:xfrm>
            <a:off x="1366629" y="1909482"/>
            <a:ext cx="3930927" cy="4491318"/>
          </a:xfrm>
        </p:spPr>
        <p:txBody>
          <a:bodyPr anchor="ctr">
            <a:normAutofit/>
          </a:bodyPr>
          <a:lstStyle/>
          <a:p>
            <a:pPr marL="0" indent="0">
              <a:buNone/>
            </a:pPr>
            <a:r>
              <a:rPr lang="en-US" sz="2000" dirty="0">
                <a:solidFill>
                  <a:schemeClr val="tx1"/>
                </a:solidFill>
              </a:rPr>
              <a:t>A </a:t>
            </a:r>
            <a:r>
              <a:rPr lang="en-US" sz="2000" b="1" i="1" dirty="0">
                <a:solidFill>
                  <a:schemeClr val="tx1"/>
                </a:solidFill>
              </a:rPr>
              <a:t>throw</a:t>
            </a:r>
            <a:r>
              <a:rPr lang="en-US" sz="2000" dirty="0">
                <a:solidFill>
                  <a:schemeClr val="tx1"/>
                </a:solidFill>
              </a:rPr>
              <a:t> statement can be used in a </a:t>
            </a:r>
            <a:r>
              <a:rPr lang="en-US" sz="2000" b="1" i="1" dirty="0">
                <a:solidFill>
                  <a:schemeClr val="tx1"/>
                </a:solidFill>
              </a:rPr>
              <a:t>catch</a:t>
            </a:r>
            <a:r>
              <a:rPr lang="en-US" sz="2000" dirty="0">
                <a:solidFill>
                  <a:schemeClr val="tx1"/>
                </a:solidFill>
              </a:rPr>
              <a:t> block to </a:t>
            </a:r>
            <a:r>
              <a:rPr lang="en-US" sz="2000" b="1" i="1" dirty="0">
                <a:solidFill>
                  <a:schemeClr val="tx1"/>
                </a:solidFill>
              </a:rPr>
              <a:t>re-throw</a:t>
            </a:r>
            <a:r>
              <a:rPr lang="en-US" sz="2000" dirty="0">
                <a:solidFill>
                  <a:schemeClr val="tx1"/>
                </a:solidFill>
              </a:rPr>
              <a:t> the </a:t>
            </a:r>
            <a:r>
              <a:rPr lang="en-US" sz="2000" b="1" i="1" dirty="0">
                <a:solidFill>
                  <a:schemeClr val="tx1"/>
                </a:solidFill>
              </a:rPr>
              <a:t>exception</a:t>
            </a:r>
            <a:r>
              <a:rPr lang="en-US" sz="2000" dirty="0">
                <a:solidFill>
                  <a:schemeClr val="tx1"/>
                </a:solidFill>
              </a:rPr>
              <a:t> that is caught by the </a:t>
            </a:r>
            <a:r>
              <a:rPr lang="en-US" sz="2000" b="1" i="1" dirty="0">
                <a:solidFill>
                  <a:schemeClr val="tx1"/>
                </a:solidFill>
              </a:rPr>
              <a:t>catch</a:t>
            </a:r>
            <a:r>
              <a:rPr lang="en-US" sz="2000" dirty="0">
                <a:solidFill>
                  <a:schemeClr val="tx1"/>
                </a:solidFill>
              </a:rPr>
              <a:t> statement so that the next method up the stack receives it, too. </a:t>
            </a:r>
          </a:p>
          <a:p>
            <a:pPr marL="0" indent="0">
              <a:buNone/>
            </a:pPr>
            <a:r>
              <a:rPr lang="en-US" sz="2000" dirty="0">
                <a:solidFill>
                  <a:schemeClr val="tx1"/>
                </a:solidFill>
              </a:rPr>
              <a:t>You can </a:t>
            </a:r>
            <a:r>
              <a:rPr lang="en-US" sz="2000" b="1" i="1" dirty="0">
                <a:solidFill>
                  <a:schemeClr val="tx1"/>
                </a:solidFill>
              </a:rPr>
              <a:t>catch</a:t>
            </a:r>
            <a:r>
              <a:rPr lang="en-US" sz="2000" dirty="0">
                <a:solidFill>
                  <a:schemeClr val="tx1"/>
                </a:solidFill>
              </a:rPr>
              <a:t> one </a:t>
            </a:r>
            <a:r>
              <a:rPr lang="en-US" sz="2000" b="1" i="1" dirty="0">
                <a:solidFill>
                  <a:schemeClr val="tx1"/>
                </a:solidFill>
              </a:rPr>
              <a:t>exception</a:t>
            </a:r>
            <a:r>
              <a:rPr lang="en-US" sz="2000" dirty="0">
                <a:solidFill>
                  <a:schemeClr val="tx1"/>
                </a:solidFill>
              </a:rPr>
              <a:t> and </a:t>
            </a:r>
            <a:r>
              <a:rPr lang="en-US" sz="2000" b="1" i="1" dirty="0">
                <a:solidFill>
                  <a:schemeClr val="tx1"/>
                </a:solidFill>
              </a:rPr>
              <a:t>throw</a:t>
            </a:r>
            <a:r>
              <a:rPr lang="en-US" sz="2000" dirty="0">
                <a:solidFill>
                  <a:schemeClr val="tx1"/>
                </a:solidFill>
              </a:rPr>
              <a:t> a different </a:t>
            </a:r>
            <a:r>
              <a:rPr lang="en-US" sz="2000" b="1" i="1" dirty="0">
                <a:solidFill>
                  <a:schemeClr val="tx1"/>
                </a:solidFill>
              </a:rPr>
              <a:t>exception</a:t>
            </a:r>
            <a:r>
              <a:rPr lang="en-US" sz="2000" dirty="0">
                <a:solidFill>
                  <a:schemeClr val="tx1"/>
                </a:solidFill>
              </a:rPr>
              <a:t>. When you do this, specify the </a:t>
            </a:r>
            <a:r>
              <a:rPr lang="en-US" sz="2000" b="1" i="1" dirty="0">
                <a:solidFill>
                  <a:schemeClr val="tx1"/>
                </a:solidFill>
              </a:rPr>
              <a:t>exception</a:t>
            </a:r>
            <a:r>
              <a:rPr lang="en-US" sz="2000" dirty="0">
                <a:solidFill>
                  <a:schemeClr val="tx1"/>
                </a:solidFill>
              </a:rPr>
              <a:t> that you caught as the inner </a:t>
            </a:r>
            <a:r>
              <a:rPr lang="en-US" sz="2000" b="1" i="1" dirty="0">
                <a:solidFill>
                  <a:schemeClr val="tx1"/>
                </a:solidFill>
              </a:rPr>
              <a:t>exception</a:t>
            </a:r>
            <a:r>
              <a:rPr lang="en-US" sz="2000" dirty="0">
                <a:solidFill>
                  <a:schemeClr val="tx1"/>
                </a:solidFill>
              </a:rPr>
              <a:t>, as shown in the following example.</a:t>
            </a:r>
            <a:endParaRPr lang="en-US" sz="1800" dirty="0">
              <a:solidFill>
                <a:schemeClr val="tx1"/>
              </a:solidFill>
            </a:endParaRPr>
          </a:p>
        </p:txBody>
      </p:sp>
      <p:pic>
        <p:nvPicPr>
          <p:cNvPr id="4" name="Picture 3">
            <a:extLst>
              <a:ext uri="{FF2B5EF4-FFF2-40B4-BE49-F238E27FC236}">
                <a16:creationId xmlns:a16="http://schemas.microsoft.com/office/drawing/2014/main" id="{46F15DCA-B667-47A0-94A8-D4AE2F6DACC0}"/>
              </a:ext>
            </a:extLst>
          </p:cNvPr>
          <p:cNvPicPr>
            <a:picLocks noChangeAspect="1"/>
          </p:cNvPicPr>
          <p:nvPr/>
        </p:nvPicPr>
        <p:blipFill>
          <a:blip r:embed="rId4"/>
          <a:stretch>
            <a:fillRect/>
          </a:stretch>
        </p:blipFill>
        <p:spPr>
          <a:xfrm>
            <a:off x="5432281" y="2229372"/>
            <a:ext cx="5456038" cy="2611677"/>
          </a:xfrm>
          <a:prstGeom prst="rect">
            <a:avLst/>
          </a:prstGeom>
          <a:ln w="25400">
            <a:solidFill>
              <a:schemeClr val="accent2"/>
            </a:solidFill>
          </a:ln>
          <a:effectLst/>
        </p:spPr>
      </p:pic>
      <p:pic>
        <p:nvPicPr>
          <p:cNvPr id="5" name="Picture 4">
            <a:extLst>
              <a:ext uri="{FF2B5EF4-FFF2-40B4-BE49-F238E27FC236}">
                <a16:creationId xmlns:a16="http://schemas.microsoft.com/office/drawing/2014/main" id="{28E2D575-2754-433A-8830-11441B463D7F}"/>
              </a:ext>
            </a:extLst>
          </p:cNvPr>
          <p:cNvPicPr>
            <a:picLocks noChangeAspect="1"/>
          </p:cNvPicPr>
          <p:nvPr/>
        </p:nvPicPr>
        <p:blipFill>
          <a:blip r:embed="rId5"/>
          <a:stretch>
            <a:fillRect/>
          </a:stretch>
        </p:blipFill>
        <p:spPr>
          <a:xfrm>
            <a:off x="5432282" y="5000458"/>
            <a:ext cx="5456037" cy="1075890"/>
          </a:xfrm>
          <a:prstGeom prst="rect">
            <a:avLst/>
          </a:prstGeom>
          <a:ln w="25400">
            <a:solidFill>
              <a:schemeClr val="accent2"/>
            </a:solidFill>
          </a:ln>
          <a:effectLst/>
        </p:spPr>
      </p:pic>
    </p:spTree>
    <p:extLst>
      <p:ext uri="{BB962C8B-B14F-4D97-AF65-F5344CB8AC3E}">
        <p14:creationId xmlns:p14="http://schemas.microsoft.com/office/powerpoint/2010/main" val="4700138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AB3AD0A7-F4AC-43C9-B917-BEE0B16DC561}"/>
              </a:ext>
            </a:extLst>
          </p:cNvPr>
          <p:cNvPicPr>
            <a:picLocks noChangeAspect="1"/>
          </p:cNvPicPr>
          <p:nvPr/>
        </p:nvPicPr>
        <p:blipFill>
          <a:blip r:embed="rId2"/>
          <a:stretch>
            <a:fillRect/>
          </a:stretch>
        </p:blipFill>
        <p:spPr>
          <a:xfrm>
            <a:off x="1239157" y="2420198"/>
            <a:ext cx="7419068" cy="3864713"/>
          </a:xfrm>
          <a:prstGeom prst="rect">
            <a:avLst/>
          </a:prstGeom>
          <a:ln w="25400">
            <a:solidFill>
              <a:schemeClr val="accent2"/>
            </a:solidFill>
          </a:ln>
          <a:effectLst/>
        </p:spPr>
      </p:pic>
      <p:sp>
        <p:nvSpPr>
          <p:cNvPr id="4" name="Title 1">
            <a:extLst>
              <a:ext uri="{FF2B5EF4-FFF2-40B4-BE49-F238E27FC236}">
                <a16:creationId xmlns:a16="http://schemas.microsoft.com/office/drawing/2014/main" id="{9A5040A4-64C6-4C35-B877-A481F8DE3A6F}"/>
              </a:ext>
            </a:extLst>
          </p:cNvPr>
          <p:cNvSpPr>
            <a:spLocks noGrp="1"/>
          </p:cNvSpPr>
          <p:nvPr>
            <p:ph type="title"/>
          </p:nvPr>
        </p:nvSpPr>
        <p:spPr>
          <a:xfrm>
            <a:off x="1096962" y="292308"/>
            <a:ext cx="10377764" cy="1432132"/>
          </a:xfrm>
          <a:prstGeom prst="rect">
            <a:avLst/>
          </a:prstGeom>
        </p:spPr>
        <p:txBody>
          <a:bodyPr anchor="b">
            <a:normAutofit/>
          </a:bodyPr>
          <a:lstStyle/>
          <a:p>
            <a:r>
              <a:rPr lang="en-US" sz="4000" dirty="0">
                <a:solidFill>
                  <a:schemeClr val="tx1"/>
                </a:solidFill>
              </a:rPr>
              <a:t>Exceptions ‘throw’ and Unwind The Stack</a:t>
            </a:r>
            <a:br>
              <a:rPr lang="en-US" sz="2900" dirty="0">
                <a:solidFill>
                  <a:schemeClr val="tx1"/>
                </a:solidFill>
              </a:rPr>
            </a:br>
            <a:r>
              <a:rPr lang="en-US" sz="1400" dirty="0">
                <a:hlinkClick r:id="rId3"/>
              </a:rPr>
              <a:t>https://docs.microsoft.com/en-us/dotnet/csharp/language-reference/keywords/throw</a:t>
            </a:r>
            <a:endParaRPr lang="en-US" sz="1400" dirty="0"/>
          </a:p>
        </p:txBody>
      </p:sp>
      <p:pic>
        <p:nvPicPr>
          <p:cNvPr id="5" name="Picture 4">
            <a:extLst>
              <a:ext uri="{FF2B5EF4-FFF2-40B4-BE49-F238E27FC236}">
                <a16:creationId xmlns:a16="http://schemas.microsoft.com/office/drawing/2014/main" id="{848391E5-0C6C-485E-AF5C-FEA01839989C}"/>
              </a:ext>
            </a:extLst>
          </p:cNvPr>
          <p:cNvPicPr>
            <a:picLocks noChangeAspect="1"/>
          </p:cNvPicPr>
          <p:nvPr/>
        </p:nvPicPr>
        <p:blipFill>
          <a:blip r:embed="rId4"/>
          <a:stretch>
            <a:fillRect/>
          </a:stretch>
        </p:blipFill>
        <p:spPr>
          <a:xfrm>
            <a:off x="6296025" y="2102076"/>
            <a:ext cx="4827382" cy="2836085"/>
          </a:xfrm>
          <a:prstGeom prst="rect">
            <a:avLst/>
          </a:prstGeom>
          <a:noFill/>
          <a:ln w="25400">
            <a:solidFill>
              <a:schemeClr val="accent2"/>
            </a:solidFill>
          </a:ln>
          <a:effectLst/>
        </p:spPr>
      </p:pic>
    </p:spTree>
    <p:extLst>
      <p:ext uri="{BB962C8B-B14F-4D97-AF65-F5344CB8AC3E}">
        <p14:creationId xmlns:p14="http://schemas.microsoft.com/office/powerpoint/2010/main" val="5867356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0B7291-87C5-48FC-8C61-D4522CE48665}"/>
              </a:ext>
            </a:extLst>
          </p:cNvPr>
          <p:cNvSpPr>
            <a:spLocks noGrp="1"/>
          </p:cNvSpPr>
          <p:nvPr>
            <p:ph type="title"/>
          </p:nvPr>
        </p:nvSpPr>
        <p:spPr>
          <a:xfrm>
            <a:off x="1097280" y="286603"/>
            <a:ext cx="10058400" cy="1450757"/>
          </a:xfrm>
          <a:prstGeom prst="rect">
            <a:avLst/>
          </a:prstGeom>
        </p:spPr>
        <p:txBody>
          <a:bodyPr anchor="b">
            <a:normAutofit/>
          </a:bodyPr>
          <a:lstStyle/>
          <a:p>
            <a:r>
              <a:rPr lang="en-US" dirty="0">
                <a:solidFill>
                  <a:schemeClr val="tx1"/>
                </a:solidFill>
              </a:rPr>
              <a:t>User-Defined Exceptions</a:t>
            </a:r>
            <a:br>
              <a:rPr lang="en-US" dirty="0"/>
            </a:br>
            <a:r>
              <a:rPr lang="en-US" sz="1400" dirty="0">
                <a:hlinkClick r:id="rId2"/>
              </a:rPr>
              <a:t>https://docs.microsoft.com/en-us/dotnet/standard/exceptions/how-to-create-user-defined-exceptions</a:t>
            </a:r>
            <a:endParaRPr lang="en-US" dirty="0"/>
          </a:p>
        </p:txBody>
      </p:sp>
      <p:sp>
        <p:nvSpPr>
          <p:cNvPr id="3" name="Content Placeholder 2">
            <a:extLst>
              <a:ext uri="{FF2B5EF4-FFF2-40B4-BE49-F238E27FC236}">
                <a16:creationId xmlns:a16="http://schemas.microsoft.com/office/drawing/2014/main" id="{FDA7F687-7CFB-4FA2-9161-4374C32E458C}"/>
              </a:ext>
            </a:extLst>
          </p:cNvPr>
          <p:cNvSpPr>
            <a:spLocks noGrp="1"/>
          </p:cNvSpPr>
          <p:nvPr>
            <p:ph sz="half" idx="1"/>
          </p:nvPr>
        </p:nvSpPr>
        <p:spPr>
          <a:xfrm>
            <a:off x="1316934" y="1909482"/>
            <a:ext cx="3888477" cy="4482353"/>
          </a:xfrm>
          <a:prstGeom prst="rect">
            <a:avLst/>
          </a:prstGeom>
        </p:spPr>
        <p:txBody>
          <a:bodyPr anchor="ctr">
            <a:normAutofit/>
          </a:bodyPr>
          <a:lstStyle/>
          <a:p>
            <a:pPr>
              <a:lnSpc>
                <a:spcPct val="100000"/>
              </a:lnSpc>
            </a:pPr>
            <a:r>
              <a:rPr lang="en-US" sz="2400" dirty="0">
                <a:solidFill>
                  <a:schemeClr val="tx1"/>
                </a:solidFill>
              </a:rPr>
              <a:t>To create custom exceptions, you must: </a:t>
            </a:r>
          </a:p>
          <a:p>
            <a:pPr lvl="1">
              <a:buFont typeface="Arial" panose="020B0604020202020204" pitchFamily="34" charset="0"/>
              <a:buChar char="•"/>
            </a:pPr>
            <a:r>
              <a:rPr lang="en-US" sz="2000" dirty="0">
                <a:solidFill>
                  <a:schemeClr val="tx1"/>
                </a:solidFill>
              </a:rPr>
              <a:t>create your own exception classes </a:t>
            </a:r>
          </a:p>
          <a:p>
            <a:pPr lvl="1">
              <a:buFont typeface="Arial" panose="020B0604020202020204" pitchFamily="34" charset="0"/>
              <a:buChar char="•"/>
            </a:pPr>
            <a:r>
              <a:rPr lang="en-US" sz="2000" dirty="0">
                <a:solidFill>
                  <a:schemeClr val="tx1"/>
                </a:solidFill>
              </a:rPr>
              <a:t>Derive(inherit) from the </a:t>
            </a:r>
            <a:r>
              <a:rPr lang="en-US" sz="2000" b="1" i="1" dirty="0">
                <a:solidFill>
                  <a:schemeClr val="tx1"/>
                </a:solidFill>
              </a:rPr>
              <a:t>Exception</a:t>
            </a:r>
            <a:r>
              <a:rPr lang="en-US" sz="2000" dirty="0">
                <a:solidFill>
                  <a:schemeClr val="tx1"/>
                </a:solidFill>
              </a:rPr>
              <a:t> class.</a:t>
            </a:r>
          </a:p>
          <a:p>
            <a:pPr lvl="1">
              <a:buFont typeface="Arial" panose="020B0604020202020204" pitchFamily="34" charset="0"/>
              <a:buChar char="•"/>
            </a:pPr>
            <a:r>
              <a:rPr lang="en-US" sz="2000" dirty="0">
                <a:solidFill>
                  <a:schemeClr val="tx1"/>
                </a:solidFill>
              </a:rPr>
              <a:t>End the class name with the word "Exception“.</a:t>
            </a:r>
          </a:p>
          <a:p>
            <a:pPr lvl="1">
              <a:buFont typeface="Arial" panose="020B0604020202020204" pitchFamily="34" charset="0"/>
              <a:buChar char="•"/>
            </a:pPr>
            <a:r>
              <a:rPr lang="en-US" sz="2000" dirty="0">
                <a:solidFill>
                  <a:schemeClr val="tx1"/>
                </a:solidFill>
              </a:rPr>
              <a:t>Implement the three common constructors(example). </a:t>
            </a:r>
          </a:p>
        </p:txBody>
      </p:sp>
      <p:pic>
        <p:nvPicPr>
          <p:cNvPr id="4" name="Picture 3">
            <a:extLst>
              <a:ext uri="{FF2B5EF4-FFF2-40B4-BE49-F238E27FC236}">
                <a16:creationId xmlns:a16="http://schemas.microsoft.com/office/drawing/2014/main" id="{3938B6A7-6156-4B6D-B493-0FE8CCE86DE9}"/>
              </a:ext>
            </a:extLst>
          </p:cNvPr>
          <p:cNvPicPr>
            <a:picLocks noChangeAspect="1"/>
          </p:cNvPicPr>
          <p:nvPr/>
        </p:nvPicPr>
        <p:blipFill>
          <a:blip r:embed="rId3"/>
          <a:stretch>
            <a:fillRect/>
          </a:stretch>
        </p:blipFill>
        <p:spPr>
          <a:xfrm>
            <a:off x="5399019" y="2455406"/>
            <a:ext cx="5529055" cy="3390504"/>
          </a:xfrm>
          <a:prstGeom prst="rect">
            <a:avLst/>
          </a:prstGeom>
          <a:noFill/>
          <a:ln w="25400">
            <a:solidFill>
              <a:schemeClr val="accent2"/>
            </a:solidFill>
          </a:ln>
          <a:effectLst/>
        </p:spPr>
      </p:pic>
    </p:spTree>
    <p:extLst>
      <p:ext uri="{BB962C8B-B14F-4D97-AF65-F5344CB8AC3E}">
        <p14:creationId xmlns:p14="http://schemas.microsoft.com/office/powerpoint/2010/main" val="29761804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E366EE8-9338-4FB8-9BC3-D94EFED93B56}"/>
              </a:ext>
            </a:extLst>
          </p:cNvPr>
          <p:cNvPicPr>
            <a:picLocks noChangeAspect="1"/>
          </p:cNvPicPr>
          <p:nvPr/>
        </p:nvPicPr>
        <p:blipFill>
          <a:blip r:embed="rId2"/>
          <a:stretch>
            <a:fillRect/>
          </a:stretch>
        </p:blipFill>
        <p:spPr>
          <a:xfrm>
            <a:off x="1530906" y="4166311"/>
            <a:ext cx="4565094" cy="2050615"/>
          </a:xfrm>
          <a:prstGeom prst="rect">
            <a:avLst/>
          </a:prstGeom>
          <a:ln w="25400">
            <a:solidFill>
              <a:schemeClr val="accent2"/>
            </a:solidFill>
          </a:ln>
          <a:effectLst/>
        </p:spPr>
      </p:pic>
      <p:sp>
        <p:nvSpPr>
          <p:cNvPr id="4" name="Title 1">
            <a:extLst>
              <a:ext uri="{FF2B5EF4-FFF2-40B4-BE49-F238E27FC236}">
                <a16:creationId xmlns:a16="http://schemas.microsoft.com/office/drawing/2014/main" id="{2E58148D-B5BF-496A-9670-6AE769D567A8}"/>
              </a:ext>
            </a:extLst>
          </p:cNvPr>
          <p:cNvSpPr>
            <a:spLocks noGrp="1"/>
          </p:cNvSpPr>
          <p:nvPr>
            <p:ph type="title"/>
          </p:nvPr>
        </p:nvSpPr>
        <p:spPr>
          <a:xfrm>
            <a:off x="1096963" y="287338"/>
            <a:ext cx="7137399" cy="1449387"/>
          </a:xfrm>
          <a:prstGeom prst="rect">
            <a:avLst/>
          </a:prstGeom>
        </p:spPr>
        <p:txBody>
          <a:bodyPr anchor="b">
            <a:normAutofit/>
          </a:bodyPr>
          <a:lstStyle/>
          <a:p>
            <a:r>
              <a:rPr lang="en-US" dirty="0">
                <a:solidFill>
                  <a:schemeClr val="tx1"/>
                </a:solidFill>
              </a:rPr>
              <a:t>Custom Exceptions</a:t>
            </a:r>
            <a:br>
              <a:rPr lang="en-US" dirty="0"/>
            </a:br>
            <a:r>
              <a:rPr lang="en-US" sz="1400" dirty="0">
                <a:hlinkClick r:id="rId3"/>
              </a:rPr>
              <a:t>https://dotnettutorials.net/lesson/create-custom-exception-csharp/#:~:text=</a:t>
            </a:r>
            <a:endParaRPr lang="en-US" dirty="0"/>
          </a:p>
        </p:txBody>
      </p:sp>
      <p:pic>
        <p:nvPicPr>
          <p:cNvPr id="6" name="Picture 5">
            <a:extLst>
              <a:ext uri="{FF2B5EF4-FFF2-40B4-BE49-F238E27FC236}">
                <a16:creationId xmlns:a16="http://schemas.microsoft.com/office/drawing/2014/main" id="{E029B34F-908B-469D-B571-B339AF00213E}"/>
              </a:ext>
            </a:extLst>
          </p:cNvPr>
          <p:cNvPicPr>
            <a:picLocks noChangeAspect="1"/>
          </p:cNvPicPr>
          <p:nvPr/>
        </p:nvPicPr>
        <p:blipFill>
          <a:blip r:embed="rId4"/>
          <a:stretch>
            <a:fillRect/>
          </a:stretch>
        </p:blipFill>
        <p:spPr>
          <a:xfrm>
            <a:off x="6307982" y="2097139"/>
            <a:ext cx="4678062" cy="4119787"/>
          </a:xfrm>
          <a:prstGeom prst="rect">
            <a:avLst/>
          </a:prstGeom>
          <a:ln w="25400">
            <a:solidFill>
              <a:schemeClr val="accent2"/>
            </a:solidFill>
          </a:ln>
          <a:effectLst/>
        </p:spPr>
      </p:pic>
      <p:sp>
        <p:nvSpPr>
          <p:cNvPr id="7" name="Rectangle 6">
            <a:extLst>
              <a:ext uri="{FF2B5EF4-FFF2-40B4-BE49-F238E27FC236}">
                <a16:creationId xmlns:a16="http://schemas.microsoft.com/office/drawing/2014/main" id="{0B3FE828-1F2A-4006-8635-00754C1EDC29}"/>
              </a:ext>
            </a:extLst>
          </p:cNvPr>
          <p:cNvSpPr/>
          <p:nvPr/>
        </p:nvSpPr>
        <p:spPr>
          <a:xfrm>
            <a:off x="1316935" y="1913861"/>
            <a:ext cx="4954656" cy="2200940"/>
          </a:xfrm>
          <a:prstGeom prst="rect">
            <a:avLst/>
          </a:prstGeom>
        </p:spPr>
        <p:txBody>
          <a:bodyPr wrap="square" anchor="ctr">
            <a:normAutofit fontScale="92500"/>
          </a:bodyPr>
          <a:lstStyle/>
          <a:p>
            <a:pPr marL="342900" indent="-342900">
              <a:buFont typeface="+mj-lt"/>
              <a:buAutoNum type="arabicPeriod"/>
            </a:pPr>
            <a:r>
              <a:rPr lang="en-US" sz="2200" dirty="0"/>
              <a:t>Create a new class inheriting from </a:t>
            </a:r>
            <a:r>
              <a:rPr lang="en-US" sz="2200" b="1" i="1" dirty="0"/>
              <a:t>Exception</a:t>
            </a:r>
            <a:r>
              <a:rPr lang="en-US" sz="2200" dirty="0"/>
              <a:t>.</a:t>
            </a:r>
          </a:p>
          <a:p>
            <a:pPr marL="342900" indent="-342900">
              <a:buFont typeface="+mj-lt"/>
              <a:buAutoNum type="arabicPeriod"/>
            </a:pPr>
            <a:r>
              <a:rPr lang="en-US" sz="2200" dirty="0"/>
              <a:t>Override Exception’s </a:t>
            </a:r>
            <a:r>
              <a:rPr lang="en-US" sz="2200" b="1" i="1" dirty="0"/>
              <a:t>virtual property </a:t>
            </a:r>
            <a:r>
              <a:rPr lang="en-US" sz="2200" dirty="0"/>
              <a:t>(</a:t>
            </a:r>
            <a:r>
              <a:rPr lang="en-US" sz="2200" dirty="0">
                <a:solidFill>
                  <a:srgbClr val="FF0000"/>
                </a:solidFill>
              </a:rPr>
              <a:t>Message()</a:t>
            </a:r>
            <a:r>
              <a:rPr lang="en-US" sz="2200" dirty="0"/>
              <a:t>) with your chosen error message.</a:t>
            </a:r>
          </a:p>
          <a:p>
            <a:pPr marL="342900" indent="-342900">
              <a:buFont typeface="+mj-lt"/>
              <a:buAutoNum type="arabicPeriod"/>
            </a:pPr>
            <a:r>
              <a:rPr lang="en-US" sz="2200" dirty="0"/>
              <a:t>Throw the custom exception manually.</a:t>
            </a:r>
          </a:p>
        </p:txBody>
      </p:sp>
    </p:spTree>
    <p:extLst>
      <p:ext uri="{BB962C8B-B14F-4D97-AF65-F5344CB8AC3E}">
        <p14:creationId xmlns:p14="http://schemas.microsoft.com/office/powerpoint/2010/main" val="2424694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a:extLst>
              <a:ext uri="{FF2B5EF4-FFF2-40B4-BE49-F238E27FC236}">
                <a16:creationId xmlns:a16="http://schemas.microsoft.com/office/drawing/2014/main" id="{255E1F2F-E259-4EA8-9FFD-3A10AF541859}"/>
              </a:ext>
            </a:extLst>
          </p:cNvPr>
          <p:cNvSpPr>
            <a:spLocks noGrp="1"/>
          </p:cNvSpPr>
          <p:nvPr>
            <p:ph type="subTitle" idx="1"/>
          </p:nvPr>
        </p:nvSpPr>
        <p:spPr>
          <a:xfrm>
            <a:off x="0" y="4953000"/>
            <a:ext cx="12188952" cy="1905000"/>
          </a:xfrm>
        </p:spPr>
        <p:txBody>
          <a:bodyPr anchor="ctr">
            <a:normAutofit/>
          </a:bodyPr>
          <a:lstStyle/>
          <a:p>
            <a:pPr algn="ctr"/>
            <a:r>
              <a:rPr lang="en-US" sz="1400" dirty="0">
                <a:hlinkClick r:id="rId2"/>
              </a:rPr>
              <a:t>https://docs.microsoft.com/en-us/dotnet/csharp/programming-guide/exceptions/exception-handling</a:t>
            </a:r>
            <a:endParaRPr lang="en-US" sz="1400" dirty="0">
              <a:solidFill>
                <a:srgbClr val="FFFFFF"/>
              </a:solidFill>
            </a:endParaRPr>
          </a:p>
        </p:txBody>
      </p:sp>
      <p:sp>
        <p:nvSpPr>
          <p:cNvPr id="6" name="Rectangle 3">
            <a:extLst>
              <a:ext uri="{FF2B5EF4-FFF2-40B4-BE49-F238E27FC236}">
                <a16:creationId xmlns:a16="http://schemas.microsoft.com/office/drawing/2014/main" id="{38DBDFA0-2251-45FB-9BD6-49BB972C7C74}"/>
              </a:ext>
            </a:extLst>
          </p:cNvPr>
          <p:cNvSpPr>
            <a:spLocks noGrp="1" noChangeArrowheads="1"/>
          </p:cNvSpPr>
          <p:nvPr>
            <p:ph type="ctrTitle"/>
          </p:nvPr>
        </p:nvSpPr>
        <p:spPr bwMode="auto">
          <a:xfrm>
            <a:off x="2049816" y="0"/>
            <a:ext cx="8410540" cy="4953000"/>
          </a:xfrm>
          <a:prstGeom prst="rect">
            <a:avLst/>
          </a:prstGeom>
          <a:noFill/>
          <a:ln>
            <a:noFill/>
          </a:ln>
          <a:effectLst/>
        </p:spPr>
        <p:txBody>
          <a:bodyPr vert="horz" wrap="square" lIns="91440" tIns="45720" rIns="91440" bIns="45720" numCol="1" anchor="ctr" anchorCtr="0" compatLnSpc="1">
            <a:prstTxWarp prst="textNoShape">
              <a:avLst/>
            </a:prstTxWarp>
            <a:norm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3200" i="1" dirty="0">
                <a:solidFill>
                  <a:schemeClr val="bg1"/>
                </a:solidFill>
              </a:rPr>
              <a:t>The C# language's </a:t>
            </a:r>
            <a:r>
              <a:rPr lang="en-US" altLang="en-US" sz="3200" b="1" i="1" dirty="0">
                <a:solidFill>
                  <a:schemeClr val="bg1"/>
                </a:solidFill>
              </a:rPr>
              <a:t>exception handling </a:t>
            </a:r>
            <a:r>
              <a:rPr lang="en-US" altLang="en-US" sz="3200" i="1" dirty="0">
                <a:solidFill>
                  <a:schemeClr val="bg1"/>
                </a:solidFill>
              </a:rPr>
              <a:t>features help you deal with any unexpected or exceptional situations that occur </a:t>
            </a:r>
            <a:r>
              <a:rPr lang="en-US" altLang="en-US" sz="3200" i="1" u="sng" dirty="0">
                <a:solidFill>
                  <a:schemeClr val="bg1"/>
                </a:solidFill>
              </a:rPr>
              <a:t>during runtime</a:t>
            </a:r>
            <a:r>
              <a:rPr lang="en-US" altLang="en-US" sz="3200" i="1" dirty="0">
                <a:solidFill>
                  <a:schemeClr val="bg1"/>
                </a:solidFill>
              </a:rPr>
              <a:t>. </a:t>
            </a:r>
            <a:r>
              <a:rPr lang="en-US" altLang="en-US" sz="3200" b="1" i="1" dirty="0">
                <a:solidFill>
                  <a:schemeClr val="bg1"/>
                </a:solidFill>
              </a:rPr>
              <a:t>Exception handling</a:t>
            </a:r>
            <a:r>
              <a:rPr lang="en-US" altLang="en-US" sz="3200" i="1" dirty="0">
                <a:solidFill>
                  <a:schemeClr val="bg1"/>
                </a:solidFill>
              </a:rPr>
              <a:t> uses the </a:t>
            </a:r>
            <a:r>
              <a:rPr lang="en-US" altLang="en-US" sz="3200" b="1" i="1" dirty="0">
                <a:solidFill>
                  <a:schemeClr val="bg1"/>
                </a:solidFill>
              </a:rPr>
              <a:t>try</a:t>
            </a:r>
            <a:r>
              <a:rPr lang="en-US" altLang="en-US" sz="3200" i="1" dirty="0">
                <a:solidFill>
                  <a:schemeClr val="bg1"/>
                </a:solidFill>
              </a:rPr>
              <a:t>, </a:t>
            </a:r>
            <a:r>
              <a:rPr lang="en-US" altLang="en-US" sz="3200" b="1" i="1" dirty="0">
                <a:solidFill>
                  <a:schemeClr val="bg1"/>
                </a:solidFill>
              </a:rPr>
              <a:t>catch</a:t>
            </a:r>
            <a:r>
              <a:rPr lang="en-US" altLang="en-US" sz="3200" i="1" dirty="0">
                <a:solidFill>
                  <a:schemeClr val="bg1"/>
                </a:solidFill>
              </a:rPr>
              <a:t>, and </a:t>
            </a:r>
            <a:r>
              <a:rPr lang="en-US" altLang="en-US" sz="3200" b="1" i="1" dirty="0">
                <a:solidFill>
                  <a:schemeClr val="bg1"/>
                </a:solidFill>
              </a:rPr>
              <a:t>finally </a:t>
            </a:r>
            <a:r>
              <a:rPr lang="en-US" altLang="en-US" sz="3200" i="1" dirty="0">
                <a:solidFill>
                  <a:schemeClr val="bg1"/>
                </a:solidFill>
              </a:rPr>
              <a:t>keywords to try actions that may not succeed.</a:t>
            </a:r>
          </a:p>
        </p:txBody>
      </p:sp>
    </p:spTree>
    <p:extLst>
      <p:ext uri="{BB962C8B-B14F-4D97-AF65-F5344CB8AC3E}">
        <p14:creationId xmlns:p14="http://schemas.microsoft.com/office/powerpoint/2010/main" val="1917146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556081-AF2D-41FF-BD43-9320889011B8}"/>
              </a:ext>
            </a:extLst>
          </p:cNvPr>
          <p:cNvSpPr>
            <a:spLocks noGrp="1"/>
          </p:cNvSpPr>
          <p:nvPr>
            <p:ph type="title"/>
          </p:nvPr>
        </p:nvSpPr>
        <p:spPr>
          <a:xfrm>
            <a:off x="1174419" y="286603"/>
            <a:ext cx="8567625" cy="1450757"/>
          </a:xfrm>
          <a:prstGeom prst="rect">
            <a:avLst/>
          </a:prstGeom>
        </p:spPr>
        <p:txBody>
          <a:bodyPr anchor="b">
            <a:normAutofit/>
          </a:bodyPr>
          <a:lstStyle/>
          <a:p>
            <a:r>
              <a:rPr lang="en-US" dirty="0">
                <a:solidFill>
                  <a:schemeClr val="tx1"/>
                </a:solidFill>
              </a:rPr>
              <a:t>Exceptions vs. Errors</a:t>
            </a:r>
            <a:br>
              <a:rPr lang="en-US" sz="2200" dirty="0"/>
            </a:br>
            <a:r>
              <a:rPr lang="en-US" sz="1400" dirty="0">
                <a:hlinkClick r:id="rId2"/>
              </a:rPr>
              <a:t>https://docs.microsoft.com/en-us/dotnet/api/system.exception?view=net-5.0#errors-and-exceptions</a:t>
            </a:r>
            <a:endParaRPr lang="en-US" sz="2200" dirty="0"/>
          </a:p>
        </p:txBody>
      </p:sp>
      <p:sp>
        <p:nvSpPr>
          <p:cNvPr id="3" name="Content Placeholder 2">
            <a:extLst>
              <a:ext uri="{FF2B5EF4-FFF2-40B4-BE49-F238E27FC236}">
                <a16:creationId xmlns:a16="http://schemas.microsoft.com/office/drawing/2014/main" id="{7B87A481-DCF6-4B8D-B100-6BAA60CFAD66}"/>
              </a:ext>
            </a:extLst>
          </p:cNvPr>
          <p:cNvSpPr>
            <a:spLocks noGrp="1"/>
          </p:cNvSpPr>
          <p:nvPr>
            <p:ph sz="half" idx="1"/>
          </p:nvPr>
        </p:nvSpPr>
        <p:spPr>
          <a:xfrm>
            <a:off x="1321908" y="1895295"/>
            <a:ext cx="4973508" cy="4509247"/>
          </a:xfrm>
          <a:prstGeom prst="rect">
            <a:avLst/>
          </a:prstGeom>
        </p:spPr>
        <p:txBody>
          <a:bodyPr anchor="ctr">
            <a:normAutofit/>
          </a:bodyPr>
          <a:lstStyle/>
          <a:p>
            <a:pPr>
              <a:lnSpc>
                <a:spcPct val="90000"/>
              </a:lnSpc>
            </a:pPr>
            <a:r>
              <a:rPr lang="en-US" sz="2000" dirty="0">
                <a:solidFill>
                  <a:schemeClr val="tx1"/>
                </a:solidFill>
              </a:rPr>
              <a:t>Run-time errors can occur for a variety of reasons, but not all errors should be handled as exceptions in your code. There are three main types of run-time errors:</a:t>
            </a:r>
          </a:p>
          <a:p>
            <a:pPr lvl="1">
              <a:lnSpc>
                <a:spcPct val="90000"/>
              </a:lnSpc>
              <a:buFont typeface="Arial" panose="020B0604020202020204" pitchFamily="34" charset="0"/>
              <a:buChar char="•"/>
            </a:pPr>
            <a:r>
              <a:rPr lang="en-US" sz="2000" u="sng" dirty="0">
                <a:solidFill>
                  <a:schemeClr val="tx1"/>
                </a:solidFill>
              </a:rPr>
              <a:t>Usage Errors </a:t>
            </a:r>
          </a:p>
          <a:p>
            <a:pPr lvl="2">
              <a:lnSpc>
                <a:spcPct val="90000"/>
              </a:lnSpc>
              <a:buFont typeface="Arial" panose="020B0604020202020204" pitchFamily="34" charset="0"/>
              <a:buChar char="•"/>
            </a:pPr>
            <a:r>
              <a:rPr lang="en-US" sz="1800" dirty="0">
                <a:solidFill>
                  <a:schemeClr val="tx1"/>
                </a:solidFill>
              </a:rPr>
              <a:t>An error in program logic that should be addressed not through exception handling but by modifying the faulty code.</a:t>
            </a:r>
          </a:p>
          <a:p>
            <a:pPr lvl="1">
              <a:lnSpc>
                <a:spcPct val="90000"/>
              </a:lnSpc>
              <a:buFont typeface="Arial" panose="020B0604020202020204" pitchFamily="34" charset="0"/>
              <a:buChar char="•"/>
            </a:pPr>
            <a:r>
              <a:rPr lang="en-US" sz="2000" u="sng" dirty="0">
                <a:solidFill>
                  <a:schemeClr val="tx1"/>
                </a:solidFill>
              </a:rPr>
              <a:t>Program Errors</a:t>
            </a:r>
          </a:p>
          <a:p>
            <a:pPr lvl="2">
              <a:lnSpc>
                <a:spcPct val="90000"/>
              </a:lnSpc>
              <a:buFont typeface="Arial" panose="020B0604020202020204" pitchFamily="34" charset="0"/>
              <a:buChar char="•"/>
            </a:pPr>
            <a:r>
              <a:rPr lang="en-US" sz="1800" dirty="0">
                <a:solidFill>
                  <a:schemeClr val="tx1"/>
                </a:solidFill>
              </a:rPr>
              <a:t>a run-time error that cannot necessarily be avoided by writing bug-free code.</a:t>
            </a:r>
          </a:p>
          <a:p>
            <a:pPr lvl="1">
              <a:lnSpc>
                <a:spcPct val="90000"/>
              </a:lnSpc>
              <a:buFont typeface="Arial" panose="020B0604020202020204" pitchFamily="34" charset="0"/>
              <a:buChar char="•"/>
            </a:pPr>
            <a:r>
              <a:rPr lang="en-US" sz="2000" u="sng" dirty="0">
                <a:solidFill>
                  <a:schemeClr val="tx1"/>
                </a:solidFill>
              </a:rPr>
              <a:t>System Failures</a:t>
            </a:r>
          </a:p>
          <a:p>
            <a:pPr lvl="2">
              <a:lnSpc>
                <a:spcPct val="90000"/>
              </a:lnSpc>
              <a:buFont typeface="Arial" panose="020B0604020202020204" pitchFamily="34" charset="0"/>
              <a:buChar char="•"/>
            </a:pPr>
            <a:r>
              <a:rPr lang="en-US" sz="1800" dirty="0">
                <a:solidFill>
                  <a:schemeClr val="tx1"/>
                </a:solidFill>
              </a:rPr>
              <a:t>a run-time error that cannot be handled programmatically in a meaningful way.</a:t>
            </a:r>
            <a:endParaRPr lang="en-US" sz="1400" dirty="0">
              <a:solidFill>
                <a:schemeClr val="tx1"/>
              </a:solidFill>
            </a:endParaRPr>
          </a:p>
        </p:txBody>
      </p:sp>
      <p:pic>
        <p:nvPicPr>
          <p:cNvPr id="4" name="Picture 3">
            <a:extLst>
              <a:ext uri="{FF2B5EF4-FFF2-40B4-BE49-F238E27FC236}">
                <a16:creationId xmlns:a16="http://schemas.microsoft.com/office/drawing/2014/main" id="{5442FDDB-3D88-48B9-8AA6-7246026695BF}"/>
              </a:ext>
            </a:extLst>
          </p:cNvPr>
          <p:cNvPicPr>
            <a:picLocks noChangeAspect="1"/>
          </p:cNvPicPr>
          <p:nvPr/>
        </p:nvPicPr>
        <p:blipFill>
          <a:blip r:embed="rId3"/>
          <a:stretch>
            <a:fillRect/>
          </a:stretch>
        </p:blipFill>
        <p:spPr>
          <a:xfrm>
            <a:off x="6738076" y="2624066"/>
            <a:ext cx="3961398" cy="3079988"/>
          </a:xfrm>
          <a:prstGeom prst="rect">
            <a:avLst/>
          </a:prstGeom>
          <a:noFill/>
          <a:ln w="25400">
            <a:solidFill>
              <a:schemeClr val="accent2"/>
            </a:solidFill>
          </a:ln>
          <a:effectLst/>
        </p:spPr>
      </p:pic>
    </p:spTree>
    <p:extLst>
      <p:ext uri="{BB962C8B-B14F-4D97-AF65-F5344CB8AC3E}">
        <p14:creationId xmlns:p14="http://schemas.microsoft.com/office/powerpoint/2010/main" val="29019823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671805-D38D-426D-BC74-BF7D3C3C5F43}"/>
              </a:ext>
            </a:extLst>
          </p:cNvPr>
          <p:cNvSpPr>
            <a:spLocks noGrp="1"/>
          </p:cNvSpPr>
          <p:nvPr>
            <p:ph type="title"/>
          </p:nvPr>
        </p:nvSpPr>
        <p:spPr>
          <a:xfrm>
            <a:off x="1097280" y="286603"/>
            <a:ext cx="10058400" cy="1450757"/>
          </a:xfrm>
          <a:prstGeom prst="rect">
            <a:avLst/>
          </a:prstGeom>
        </p:spPr>
        <p:txBody>
          <a:bodyPr anchor="b">
            <a:normAutofit/>
          </a:bodyPr>
          <a:lstStyle/>
          <a:p>
            <a:r>
              <a:rPr lang="en-US" dirty="0">
                <a:solidFill>
                  <a:schemeClr val="tx1"/>
                </a:solidFill>
              </a:rPr>
              <a:t>Errors – Usage Errors</a:t>
            </a:r>
            <a:br>
              <a:rPr lang="en-US" dirty="0"/>
            </a:br>
            <a:r>
              <a:rPr lang="en-US" sz="1400" dirty="0">
                <a:hlinkClick r:id="rId2"/>
              </a:rPr>
              <a:t>https://docs.microsoft.com/en-us/dotnet/api/system.exception?view=net-5.0#errors-and-exceptions</a:t>
            </a:r>
            <a:endParaRPr lang="en-US" dirty="0"/>
          </a:p>
        </p:txBody>
      </p:sp>
      <p:sp>
        <p:nvSpPr>
          <p:cNvPr id="3" name="Content Placeholder 2">
            <a:extLst>
              <a:ext uri="{FF2B5EF4-FFF2-40B4-BE49-F238E27FC236}">
                <a16:creationId xmlns:a16="http://schemas.microsoft.com/office/drawing/2014/main" id="{CE80064E-DC76-4B81-AEC5-5A75ED9F4B96}"/>
              </a:ext>
            </a:extLst>
          </p:cNvPr>
          <p:cNvSpPr>
            <a:spLocks noGrp="1"/>
          </p:cNvSpPr>
          <p:nvPr>
            <p:ph sz="half" idx="1"/>
          </p:nvPr>
        </p:nvSpPr>
        <p:spPr>
          <a:xfrm>
            <a:off x="1165752" y="1906209"/>
            <a:ext cx="9872053" cy="2395573"/>
          </a:xfrm>
          <a:prstGeom prst="rect">
            <a:avLst/>
          </a:prstGeom>
        </p:spPr>
        <p:txBody>
          <a:bodyPr anchor="ctr">
            <a:normAutofit lnSpcReduction="10000"/>
          </a:bodyPr>
          <a:lstStyle/>
          <a:p>
            <a:r>
              <a:rPr lang="en-US" sz="2000" b="1" i="1" dirty="0">
                <a:solidFill>
                  <a:schemeClr val="tx1"/>
                </a:solidFill>
              </a:rPr>
              <a:t>Usage errors </a:t>
            </a:r>
            <a:r>
              <a:rPr lang="en-US" sz="2000" dirty="0">
                <a:solidFill>
                  <a:schemeClr val="tx1"/>
                </a:solidFill>
              </a:rPr>
              <a:t>occur due to faulty program logic and should be addressed though correction of the code rather than in handling an exception when it’s thrown.</a:t>
            </a:r>
          </a:p>
          <a:p>
            <a:r>
              <a:rPr lang="en-US" sz="2000" dirty="0">
                <a:solidFill>
                  <a:schemeClr val="tx1"/>
                </a:solidFill>
              </a:rPr>
              <a:t>The </a:t>
            </a:r>
            <a:r>
              <a:rPr lang="en-US" sz="2000" dirty="0">
                <a:solidFill>
                  <a:srgbClr val="FF0000"/>
                </a:solidFill>
              </a:rPr>
              <a:t>override</a:t>
            </a:r>
            <a:r>
              <a:rPr lang="en-US" sz="2000" dirty="0">
                <a:solidFill>
                  <a:schemeClr val="tx1"/>
                </a:solidFill>
              </a:rPr>
              <a:t> of the </a:t>
            </a:r>
            <a:r>
              <a:rPr lang="en-US" sz="2000" dirty="0" err="1">
                <a:solidFill>
                  <a:srgbClr val="FF0000"/>
                </a:solidFill>
              </a:rPr>
              <a:t>Object.Equals</a:t>
            </a:r>
            <a:r>
              <a:rPr lang="en-US" sz="2000" dirty="0">
                <a:solidFill>
                  <a:srgbClr val="FF0000"/>
                </a:solidFill>
              </a:rPr>
              <a:t>(Object) </a:t>
            </a:r>
            <a:r>
              <a:rPr lang="en-US" sz="2000" dirty="0">
                <a:solidFill>
                  <a:schemeClr val="tx1"/>
                </a:solidFill>
              </a:rPr>
              <a:t>method in the following example assumes that the obj argument must always be non-null.</a:t>
            </a:r>
          </a:p>
          <a:p>
            <a:r>
              <a:rPr lang="en-US" sz="2000" dirty="0">
                <a:solidFill>
                  <a:schemeClr val="tx1"/>
                </a:solidFill>
              </a:rPr>
              <a:t>These errors should be caught in development and handled with thrown exceptions so that the code can be corrected before deployment.</a:t>
            </a:r>
          </a:p>
        </p:txBody>
      </p:sp>
      <p:pic>
        <p:nvPicPr>
          <p:cNvPr id="5" name="Picture 4">
            <a:extLst>
              <a:ext uri="{FF2B5EF4-FFF2-40B4-BE49-F238E27FC236}">
                <a16:creationId xmlns:a16="http://schemas.microsoft.com/office/drawing/2014/main" id="{1C65BEC5-5B7D-4AE7-9A96-E954C29750F4}"/>
              </a:ext>
            </a:extLst>
          </p:cNvPr>
          <p:cNvPicPr>
            <a:picLocks noChangeAspect="1"/>
          </p:cNvPicPr>
          <p:nvPr/>
        </p:nvPicPr>
        <p:blipFill>
          <a:blip r:embed="rId3"/>
          <a:stretch>
            <a:fillRect/>
          </a:stretch>
        </p:blipFill>
        <p:spPr>
          <a:xfrm>
            <a:off x="1047750" y="4301783"/>
            <a:ext cx="5234967" cy="1654679"/>
          </a:xfrm>
          <a:prstGeom prst="rect">
            <a:avLst/>
          </a:prstGeom>
          <a:noFill/>
          <a:ln w="25400">
            <a:solidFill>
              <a:schemeClr val="accent2"/>
            </a:solidFill>
          </a:ln>
          <a:effectLst/>
        </p:spPr>
      </p:pic>
      <p:pic>
        <p:nvPicPr>
          <p:cNvPr id="6" name="Picture 5">
            <a:extLst>
              <a:ext uri="{FF2B5EF4-FFF2-40B4-BE49-F238E27FC236}">
                <a16:creationId xmlns:a16="http://schemas.microsoft.com/office/drawing/2014/main" id="{934DCDE4-CBA7-497D-92C6-D96E2F87FFF0}"/>
              </a:ext>
            </a:extLst>
          </p:cNvPr>
          <p:cNvPicPr>
            <a:picLocks noChangeAspect="1"/>
          </p:cNvPicPr>
          <p:nvPr/>
        </p:nvPicPr>
        <p:blipFill>
          <a:blip r:embed="rId4"/>
          <a:stretch>
            <a:fillRect/>
          </a:stretch>
        </p:blipFill>
        <p:spPr>
          <a:xfrm>
            <a:off x="6419180" y="4301783"/>
            <a:ext cx="4657628" cy="1906450"/>
          </a:xfrm>
          <a:prstGeom prst="rect">
            <a:avLst/>
          </a:prstGeom>
          <a:ln w="25400">
            <a:solidFill>
              <a:schemeClr val="accent2"/>
            </a:solidFill>
          </a:ln>
          <a:effectLst/>
        </p:spPr>
      </p:pic>
    </p:spTree>
    <p:extLst>
      <p:ext uri="{BB962C8B-B14F-4D97-AF65-F5344CB8AC3E}">
        <p14:creationId xmlns:p14="http://schemas.microsoft.com/office/powerpoint/2010/main" val="33944851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5C50C47-B6A1-4F03-9101-D9F11C4C1E31}"/>
              </a:ext>
            </a:extLst>
          </p:cNvPr>
          <p:cNvSpPr>
            <a:spLocks noGrp="1"/>
          </p:cNvSpPr>
          <p:nvPr>
            <p:ph sz="half" idx="1"/>
          </p:nvPr>
        </p:nvSpPr>
        <p:spPr>
          <a:xfrm>
            <a:off x="1317429" y="1908312"/>
            <a:ext cx="4910025" cy="4475153"/>
          </a:xfrm>
          <a:ln w="25400">
            <a:noFill/>
          </a:ln>
        </p:spPr>
        <p:txBody>
          <a:bodyPr anchor="ctr">
            <a:noAutofit/>
          </a:bodyPr>
          <a:lstStyle/>
          <a:p>
            <a:r>
              <a:rPr lang="en-US" sz="2400" u="sng" dirty="0">
                <a:solidFill>
                  <a:schemeClr val="tx1"/>
                </a:solidFill>
              </a:rPr>
              <a:t>Program Errors</a:t>
            </a:r>
            <a:r>
              <a:rPr lang="en-US" sz="2400" dirty="0">
                <a:solidFill>
                  <a:schemeClr val="tx1"/>
                </a:solidFill>
              </a:rPr>
              <a:t> – </a:t>
            </a:r>
          </a:p>
          <a:p>
            <a:r>
              <a:rPr lang="en-US" sz="2000" dirty="0">
                <a:solidFill>
                  <a:schemeClr val="tx1"/>
                </a:solidFill>
              </a:rPr>
              <a:t>May reflect a routine error condition. Avoid using exception handling to deal with program errors. Instead prevent the exception by trying the action first.</a:t>
            </a:r>
          </a:p>
          <a:p>
            <a:r>
              <a:rPr lang="en-US" sz="2000" b="1" dirty="0">
                <a:solidFill>
                  <a:schemeClr val="tx1"/>
                </a:solidFill>
              </a:rPr>
              <a:t>USE</a:t>
            </a:r>
            <a:r>
              <a:rPr lang="en-US" sz="2000" dirty="0">
                <a:solidFill>
                  <a:schemeClr val="tx1"/>
                </a:solidFill>
              </a:rPr>
              <a:t> =&gt; </a:t>
            </a:r>
            <a:r>
              <a:rPr lang="en-US" sz="2000" dirty="0" err="1">
                <a:solidFill>
                  <a:srgbClr val="FF0000"/>
                </a:solidFill>
              </a:rPr>
              <a:t>DateTime.TryParseExact</a:t>
            </a:r>
            <a:r>
              <a:rPr lang="en-US" sz="2000" dirty="0">
                <a:solidFill>
                  <a:srgbClr val="FF0000"/>
                </a:solidFill>
              </a:rPr>
              <a:t> </a:t>
            </a:r>
            <a:r>
              <a:rPr lang="en-US" sz="2000" dirty="0">
                <a:solidFill>
                  <a:schemeClr val="tx1"/>
                </a:solidFill>
              </a:rPr>
              <a:t>(returns a Boolean) </a:t>
            </a:r>
          </a:p>
          <a:p>
            <a:r>
              <a:rPr lang="en-US" sz="2000" b="1" dirty="0">
                <a:solidFill>
                  <a:schemeClr val="tx1"/>
                </a:solidFill>
              </a:rPr>
              <a:t>DO NOT USE</a:t>
            </a:r>
            <a:r>
              <a:rPr lang="en-US" sz="2000" dirty="0">
                <a:solidFill>
                  <a:schemeClr val="tx1"/>
                </a:solidFill>
              </a:rPr>
              <a:t> =&gt; </a:t>
            </a:r>
            <a:r>
              <a:rPr lang="en-US" sz="2000" dirty="0" err="1">
                <a:solidFill>
                  <a:srgbClr val="FF0000"/>
                </a:solidFill>
              </a:rPr>
              <a:t>DateTime.ParseExact</a:t>
            </a:r>
            <a:r>
              <a:rPr lang="en-US" sz="2000" dirty="0">
                <a:solidFill>
                  <a:srgbClr val="FF0000"/>
                </a:solidFill>
              </a:rPr>
              <a:t> </a:t>
            </a:r>
            <a:r>
              <a:rPr lang="en-US" sz="2000" dirty="0">
                <a:solidFill>
                  <a:schemeClr val="tx1"/>
                </a:solidFill>
              </a:rPr>
              <a:t>(throws a </a:t>
            </a:r>
            <a:r>
              <a:rPr lang="en-US" sz="2000" dirty="0" err="1">
                <a:solidFill>
                  <a:srgbClr val="FF0000"/>
                </a:solidFill>
              </a:rPr>
              <a:t>FormatException</a:t>
            </a:r>
            <a:r>
              <a:rPr lang="en-US" sz="2000" dirty="0"/>
              <a:t> </a:t>
            </a:r>
            <a:r>
              <a:rPr lang="en-US" sz="2000" dirty="0">
                <a:solidFill>
                  <a:schemeClr val="tx1"/>
                </a:solidFill>
              </a:rPr>
              <a:t>exception)</a:t>
            </a:r>
          </a:p>
        </p:txBody>
      </p:sp>
      <p:sp>
        <p:nvSpPr>
          <p:cNvPr id="4" name="Content Placeholder 3">
            <a:extLst>
              <a:ext uri="{FF2B5EF4-FFF2-40B4-BE49-F238E27FC236}">
                <a16:creationId xmlns:a16="http://schemas.microsoft.com/office/drawing/2014/main" id="{96DEDEF8-E4CB-4F91-9B01-6B2CD80E8E8F}"/>
              </a:ext>
            </a:extLst>
          </p:cNvPr>
          <p:cNvSpPr>
            <a:spLocks noGrp="1"/>
          </p:cNvSpPr>
          <p:nvPr>
            <p:ph sz="half" idx="2"/>
          </p:nvPr>
        </p:nvSpPr>
        <p:spPr>
          <a:xfrm>
            <a:off x="6352415" y="1908312"/>
            <a:ext cx="4642916" cy="4499534"/>
          </a:xfrm>
          <a:ln w="25400">
            <a:noFill/>
          </a:ln>
        </p:spPr>
        <p:txBody>
          <a:bodyPr anchor="ctr">
            <a:normAutofit/>
          </a:bodyPr>
          <a:lstStyle/>
          <a:p>
            <a:pPr indent="0">
              <a:buNone/>
            </a:pPr>
            <a:r>
              <a:rPr lang="en-US" sz="2400" u="sng" dirty="0">
                <a:solidFill>
                  <a:schemeClr val="tx1"/>
                </a:solidFill>
              </a:rPr>
              <a:t>System failures</a:t>
            </a:r>
            <a:r>
              <a:rPr lang="en-US" sz="2400" dirty="0">
                <a:solidFill>
                  <a:schemeClr val="tx1"/>
                </a:solidFill>
              </a:rPr>
              <a:t> – </a:t>
            </a:r>
          </a:p>
          <a:p>
            <a:pPr indent="0">
              <a:buNone/>
            </a:pPr>
            <a:r>
              <a:rPr lang="en-US" sz="2000" dirty="0">
                <a:solidFill>
                  <a:schemeClr val="tx1"/>
                </a:solidFill>
              </a:rPr>
              <a:t>Should not be handled by using </a:t>
            </a:r>
            <a:r>
              <a:rPr lang="en-US" sz="2000" b="1" i="1" dirty="0">
                <a:solidFill>
                  <a:schemeClr val="tx1"/>
                </a:solidFill>
              </a:rPr>
              <a:t>exception handling</a:t>
            </a:r>
            <a:r>
              <a:rPr lang="en-US" sz="2000" dirty="0">
                <a:solidFill>
                  <a:schemeClr val="tx1"/>
                </a:solidFill>
              </a:rPr>
              <a:t>. Any method can throw an </a:t>
            </a:r>
            <a:r>
              <a:rPr lang="en-US" sz="2000" dirty="0" err="1">
                <a:solidFill>
                  <a:srgbClr val="FF0000"/>
                </a:solidFill>
              </a:rPr>
              <a:t>OutOfMemoryException</a:t>
            </a:r>
            <a:r>
              <a:rPr lang="en-US" sz="2000" b="1" i="1" dirty="0"/>
              <a:t> </a:t>
            </a:r>
            <a:r>
              <a:rPr lang="en-US" sz="2000" dirty="0">
                <a:solidFill>
                  <a:schemeClr val="tx1"/>
                </a:solidFill>
              </a:rPr>
              <a:t>class exception if the CLR is unable to allocate additional memory. You may be able to use an </a:t>
            </a:r>
            <a:r>
              <a:rPr lang="en-US" sz="2000" b="1" i="1" dirty="0">
                <a:solidFill>
                  <a:schemeClr val="tx1"/>
                </a:solidFill>
              </a:rPr>
              <a:t>event</a:t>
            </a:r>
            <a:r>
              <a:rPr lang="en-US" sz="2000" dirty="0">
                <a:solidFill>
                  <a:schemeClr val="tx1"/>
                </a:solidFill>
              </a:rPr>
              <a:t> such as </a:t>
            </a:r>
            <a:r>
              <a:rPr lang="en-US" sz="2000" dirty="0" err="1">
                <a:solidFill>
                  <a:srgbClr val="FF0000"/>
                </a:solidFill>
              </a:rPr>
              <a:t>AppDomain.UnhandledException</a:t>
            </a:r>
            <a:r>
              <a:rPr lang="en-US" sz="2000" dirty="0">
                <a:solidFill>
                  <a:srgbClr val="FF0000"/>
                </a:solidFill>
              </a:rPr>
              <a:t> </a:t>
            </a:r>
            <a:r>
              <a:rPr lang="en-US" sz="2000" dirty="0">
                <a:solidFill>
                  <a:schemeClr val="tx1"/>
                </a:solidFill>
              </a:rPr>
              <a:t>and call the </a:t>
            </a:r>
            <a:r>
              <a:rPr lang="en-US" sz="2000" dirty="0" err="1">
                <a:solidFill>
                  <a:srgbClr val="FF0000"/>
                </a:solidFill>
              </a:rPr>
              <a:t>Environment.FailFast</a:t>
            </a:r>
            <a:r>
              <a:rPr lang="en-US" sz="2000" dirty="0">
                <a:solidFill>
                  <a:srgbClr val="FF0000"/>
                </a:solidFill>
              </a:rPr>
              <a:t> </a:t>
            </a:r>
            <a:r>
              <a:rPr lang="en-US" sz="2000" dirty="0">
                <a:solidFill>
                  <a:schemeClr val="tx1"/>
                </a:solidFill>
              </a:rPr>
              <a:t>method to notify the user before the application terminates.</a:t>
            </a:r>
          </a:p>
        </p:txBody>
      </p:sp>
      <p:sp>
        <p:nvSpPr>
          <p:cNvPr id="5" name="Title 1">
            <a:extLst>
              <a:ext uri="{FF2B5EF4-FFF2-40B4-BE49-F238E27FC236}">
                <a16:creationId xmlns:a16="http://schemas.microsoft.com/office/drawing/2014/main" id="{20010CAC-ACB7-401E-B454-D25380E7D6D0}"/>
              </a:ext>
            </a:extLst>
          </p:cNvPr>
          <p:cNvSpPr>
            <a:spLocks noGrp="1"/>
          </p:cNvSpPr>
          <p:nvPr>
            <p:ph type="title"/>
          </p:nvPr>
        </p:nvSpPr>
        <p:spPr>
          <a:xfrm>
            <a:off x="1096963" y="287338"/>
            <a:ext cx="10058400" cy="1449387"/>
          </a:xfrm>
        </p:spPr>
        <p:txBody>
          <a:bodyPr>
            <a:normAutofit/>
          </a:bodyPr>
          <a:lstStyle/>
          <a:p>
            <a:r>
              <a:rPr lang="en-US" dirty="0">
                <a:solidFill>
                  <a:schemeClr val="tx1"/>
                </a:solidFill>
              </a:rPr>
              <a:t>Program Errors, System failures</a:t>
            </a:r>
            <a:br>
              <a:rPr lang="en-US" dirty="0"/>
            </a:br>
            <a:r>
              <a:rPr lang="en-US" sz="1400" dirty="0">
                <a:hlinkClick r:id="rId2"/>
              </a:rPr>
              <a:t>https://docs.microsoft.com/en-us/dotnet/api/system.exception?view=net-5.0#errors-and-exceptions</a:t>
            </a:r>
            <a:endParaRPr lang="en-US" dirty="0"/>
          </a:p>
        </p:txBody>
      </p:sp>
      <p:cxnSp>
        <p:nvCxnSpPr>
          <p:cNvPr id="6" name="Straight Connector 5">
            <a:extLst>
              <a:ext uri="{FF2B5EF4-FFF2-40B4-BE49-F238E27FC236}">
                <a16:creationId xmlns:a16="http://schemas.microsoft.com/office/drawing/2014/main" id="{8F6C6D88-488C-42A8-AE09-2C72C1293089}"/>
              </a:ext>
            </a:extLst>
          </p:cNvPr>
          <p:cNvCxnSpPr/>
          <p:nvPr/>
        </p:nvCxnSpPr>
        <p:spPr>
          <a:xfrm>
            <a:off x="6262123" y="2015147"/>
            <a:ext cx="0" cy="4368318"/>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2111639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2CC146-2158-439F-9BBF-EB05C79E1409}"/>
              </a:ext>
            </a:extLst>
          </p:cNvPr>
          <p:cNvSpPr>
            <a:spLocks noGrp="1"/>
          </p:cNvSpPr>
          <p:nvPr>
            <p:ph type="title"/>
          </p:nvPr>
        </p:nvSpPr>
        <p:spPr>
          <a:xfrm>
            <a:off x="1180068" y="305655"/>
            <a:ext cx="8490706" cy="1450757"/>
          </a:xfrm>
        </p:spPr>
        <p:txBody>
          <a:bodyPr>
            <a:normAutofit/>
          </a:bodyPr>
          <a:lstStyle/>
          <a:p>
            <a:r>
              <a:rPr lang="en-US" dirty="0">
                <a:solidFill>
                  <a:schemeClr val="tx1"/>
                </a:solidFill>
              </a:rPr>
              <a:t>Exception Class</a:t>
            </a:r>
            <a:br>
              <a:rPr lang="en-US" dirty="0"/>
            </a:br>
            <a:r>
              <a:rPr lang="en-US" sz="1400" dirty="0">
                <a:hlinkClick r:id="rId2"/>
              </a:rPr>
              <a:t>https://docs.microsoft.com/en-us/dotnet/csharp/programming-guide/exceptions/</a:t>
            </a:r>
            <a:endParaRPr lang="en-US" dirty="0"/>
          </a:p>
        </p:txBody>
      </p:sp>
      <p:pic>
        <p:nvPicPr>
          <p:cNvPr id="4" name="Content Placeholder 3">
            <a:extLst>
              <a:ext uri="{FF2B5EF4-FFF2-40B4-BE49-F238E27FC236}">
                <a16:creationId xmlns:a16="http://schemas.microsoft.com/office/drawing/2014/main" id="{DFA9B7B8-249B-45AC-9E63-FE4BD0394065}"/>
              </a:ext>
            </a:extLst>
          </p:cNvPr>
          <p:cNvPicPr>
            <a:picLocks noChangeAspect="1"/>
          </p:cNvPicPr>
          <p:nvPr/>
        </p:nvPicPr>
        <p:blipFill>
          <a:blip r:embed="rId3"/>
          <a:stretch>
            <a:fillRect/>
          </a:stretch>
        </p:blipFill>
        <p:spPr>
          <a:xfrm>
            <a:off x="6161568" y="2423979"/>
            <a:ext cx="4848232" cy="3572764"/>
          </a:xfrm>
          <a:prstGeom prst="rect">
            <a:avLst/>
          </a:prstGeom>
          <a:ln w="25400">
            <a:solidFill>
              <a:schemeClr val="accent2"/>
            </a:solidFill>
          </a:ln>
          <a:effectLst/>
        </p:spPr>
      </p:pic>
      <p:sp>
        <p:nvSpPr>
          <p:cNvPr id="5" name="Rectangle 4">
            <a:extLst>
              <a:ext uri="{FF2B5EF4-FFF2-40B4-BE49-F238E27FC236}">
                <a16:creationId xmlns:a16="http://schemas.microsoft.com/office/drawing/2014/main" id="{93C83D2D-9477-4C96-831C-81DE1EC6601E}"/>
              </a:ext>
            </a:extLst>
          </p:cNvPr>
          <p:cNvSpPr/>
          <p:nvPr/>
        </p:nvSpPr>
        <p:spPr>
          <a:xfrm>
            <a:off x="1222743" y="1908544"/>
            <a:ext cx="4848231" cy="4481624"/>
          </a:xfrm>
          <a:prstGeom prst="rect">
            <a:avLst/>
          </a:prstGeom>
        </p:spPr>
        <p:txBody>
          <a:bodyPr wrap="square" anchor="ctr">
            <a:normAutofit fontScale="92500" lnSpcReduction="20000"/>
          </a:bodyPr>
          <a:lstStyle/>
          <a:p>
            <a:r>
              <a:rPr lang="en-US" altLang="en-US" sz="2400" dirty="0"/>
              <a:t>The </a:t>
            </a:r>
            <a:r>
              <a:rPr lang="en-US" altLang="en-US" sz="2400" dirty="0">
                <a:solidFill>
                  <a:srgbClr val="FF0000"/>
                </a:solidFill>
              </a:rPr>
              <a:t>Exception</a:t>
            </a:r>
            <a:r>
              <a:rPr lang="en-US" altLang="en-US" sz="2400" b="1" i="1" dirty="0"/>
              <a:t> Class </a:t>
            </a:r>
            <a:r>
              <a:rPr lang="en-US" altLang="en-US" sz="2400" dirty="0"/>
              <a:t>is the base class for </a:t>
            </a:r>
            <a:r>
              <a:rPr lang="en-US" altLang="en-US" sz="2400" u="sng" dirty="0"/>
              <a:t>all</a:t>
            </a:r>
            <a:r>
              <a:rPr lang="en-US" altLang="en-US" sz="2400" dirty="0"/>
              <a:t> exceptions. When any error occurs, the system or the application throws an </a:t>
            </a:r>
            <a:r>
              <a:rPr lang="en-US" altLang="en-US" sz="2400" b="1" i="1" dirty="0"/>
              <a:t>exception</a:t>
            </a:r>
            <a:r>
              <a:rPr lang="en-US" altLang="en-US" sz="2400" dirty="0"/>
              <a:t> that contains information about the error. </a:t>
            </a:r>
          </a:p>
          <a:p>
            <a:endParaRPr lang="en-US" sz="2400" dirty="0"/>
          </a:p>
          <a:p>
            <a:r>
              <a:rPr lang="en-US" sz="2400" dirty="0"/>
              <a:t>When an </a:t>
            </a:r>
            <a:r>
              <a:rPr lang="en-US" sz="2400" b="1" i="1" dirty="0"/>
              <a:t>exception</a:t>
            </a:r>
            <a:r>
              <a:rPr lang="en-US" sz="2400" dirty="0"/>
              <a:t> is thrown by a method far down the call stack, the </a:t>
            </a:r>
            <a:r>
              <a:rPr lang="en-US" sz="2400" b="1" i="1" dirty="0"/>
              <a:t>CLR</a:t>
            </a:r>
            <a:r>
              <a:rPr lang="en-US" sz="2400" dirty="0"/>
              <a:t> will unwind the stack, looking for a method with a </a:t>
            </a:r>
            <a:r>
              <a:rPr lang="en-US" sz="2400" b="1" i="1" dirty="0"/>
              <a:t>catch</a:t>
            </a:r>
            <a:r>
              <a:rPr lang="en-US" sz="2400" dirty="0"/>
              <a:t> block for that specific </a:t>
            </a:r>
            <a:r>
              <a:rPr lang="en-US" sz="2400" b="1" i="1" dirty="0"/>
              <a:t>exception</a:t>
            </a:r>
            <a:r>
              <a:rPr lang="en-US" sz="2400" dirty="0"/>
              <a:t> type and execute the first matching </a:t>
            </a:r>
            <a:r>
              <a:rPr lang="en-US" sz="2400" b="1" i="1" dirty="0"/>
              <a:t>catch</a:t>
            </a:r>
            <a:r>
              <a:rPr lang="en-US" sz="2400" dirty="0"/>
              <a:t> block. If it finds no </a:t>
            </a:r>
            <a:r>
              <a:rPr lang="en-US" sz="2400" b="1" i="1" dirty="0"/>
              <a:t>catch</a:t>
            </a:r>
            <a:r>
              <a:rPr lang="en-US" sz="2400" dirty="0"/>
              <a:t> block in the call stack, it terminates the process and displays a message to the user.</a:t>
            </a:r>
            <a:endParaRPr lang="en-US" altLang="en-US" sz="2400" dirty="0"/>
          </a:p>
        </p:txBody>
      </p:sp>
    </p:spTree>
    <p:extLst>
      <p:ext uri="{BB962C8B-B14F-4D97-AF65-F5344CB8AC3E}">
        <p14:creationId xmlns:p14="http://schemas.microsoft.com/office/powerpoint/2010/main" val="42044541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CF76BADD-72AD-4C09-B347-69EB8E83727B}"/>
              </a:ext>
            </a:extLst>
          </p:cNvPr>
          <p:cNvPicPr>
            <a:picLocks noGrp="1" noChangeAspect="1"/>
          </p:cNvPicPr>
          <p:nvPr>
            <p:ph idx="1"/>
          </p:nvPr>
        </p:nvPicPr>
        <p:blipFill>
          <a:blip r:embed="rId2"/>
          <a:stretch>
            <a:fillRect/>
          </a:stretch>
        </p:blipFill>
        <p:spPr>
          <a:xfrm>
            <a:off x="4019547" y="994144"/>
            <a:ext cx="7770577" cy="5726300"/>
          </a:xfrm>
          <a:prstGeom prst="rect">
            <a:avLst/>
          </a:prstGeom>
          <a:ln w="25400">
            <a:solidFill>
              <a:schemeClr val="accent2"/>
            </a:solidFill>
          </a:ln>
          <a:effectLst/>
        </p:spPr>
      </p:pic>
      <p:sp>
        <p:nvSpPr>
          <p:cNvPr id="2" name="Title 1">
            <a:extLst>
              <a:ext uri="{FF2B5EF4-FFF2-40B4-BE49-F238E27FC236}">
                <a16:creationId xmlns:a16="http://schemas.microsoft.com/office/drawing/2014/main" id="{6F0D7BDD-DAEC-41F9-BE02-4AC938E7514E}"/>
              </a:ext>
            </a:extLst>
          </p:cNvPr>
          <p:cNvSpPr>
            <a:spLocks noGrp="1"/>
          </p:cNvSpPr>
          <p:nvPr>
            <p:ph type="title"/>
          </p:nvPr>
        </p:nvSpPr>
        <p:spPr>
          <a:xfrm>
            <a:off x="1143000" y="286603"/>
            <a:ext cx="5505226" cy="1450757"/>
          </a:xfrm>
        </p:spPr>
        <p:txBody>
          <a:bodyPr>
            <a:normAutofit fontScale="90000"/>
          </a:bodyPr>
          <a:lstStyle/>
          <a:p>
            <a:r>
              <a:rPr lang="en-US" dirty="0">
                <a:solidFill>
                  <a:schemeClr val="tx1"/>
                </a:solidFill>
              </a:rPr>
              <a:t>Exception Class – Hierarchy</a:t>
            </a:r>
            <a:br>
              <a:rPr lang="en-US" dirty="0"/>
            </a:br>
            <a:r>
              <a:rPr lang="en-US" sz="1400" dirty="0">
                <a:hlinkClick r:id="rId3"/>
              </a:rPr>
              <a:t>https://en.ppt-online.org/89884</a:t>
            </a:r>
            <a:endParaRPr lang="en-US" dirty="0"/>
          </a:p>
        </p:txBody>
      </p:sp>
      <p:sp>
        <p:nvSpPr>
          <p:cNvPr id="5" name="TextBox 4">
            <a:extLst>
              <a:ext uri="{FF2B5EF4-FFF2-40B4-BE49-F238E27FC236}">
                <a16:creationId xmlns:a16="http://schemas.microsoft.com/office/drawing/2014/main" id="{E23A11B3-D9C0-45A4-9D20-71C6551C3355}"/>
              </a:ext>
            </a:extLst>
          </p:cNvPr>
          <p:cNvSpPr txBox="1"/>
          <p:nvPr/>
        </p:nvSpPr>
        <p:spPr>
          <a:xfrm>
            <a:off x="1212112" y="1913860"/>
            <a:ext cx="2807435" cy="4481624"/>
          </a:xfrm>
          <a:prstGeom prst="rect">
            <a:avLst/>
          </a:prstGeom>
          <a:noFill/>
        </p:spPr>
        <p:txBody>
          <a:bodyPr wrap="square" rtlCol="0" anchor="ctr">
            <a:normAutofit/>
          </a:bodyPr>
          <a:lstStyle/>
          <a:p>
            <a:r>
              <a:rPr lang="en-US" sz="2400" dirty="0"/>
              <a:t>All </a:t>
            </a:r>
            <a:r>
              <a:rPr lang="en-US" sz="2400" b="1" i="1" dirty="0"/>
              <a:t>exceptions</a:t>
            </a:r>
            <a:r>
              <a:rPr lang="en-US" sz="2400" dirty="0"/>
              <a:t> inherit from the </a:t>
            </a:r>
            <a:r>
              <a:rPr lang="en-US" sz="2400" dirty="0">
                <a:solidFill>
                  <a:srgbClr val="FF0000"/>
                </a:solidFill>
              </a:rPr>
              <a:t>Exception</a:t>
            </a:r>
            <a:r>
              <a:rPr lang="en-US" sz="2400" dirty="0"/>
              <a:t> Class. </a:t>
            </a:r>
          </a:p>
          <a:p>
            <a:endParaRPr lang="en-US" sz="2400" dirty="0"/>
          </a:p>
          <a:p>
            <a:r>
              <a:rPr lang="en-US" sz="2400" dirty="0"/>
              <a:t>All run-time </a:t>
            </a:r>
            <a:r>
              <a:rPr lang="en-US" sz="2400" b="1" i="1" dirty="0"/>
              <a:t>exceptions</a:t>
            </a:r>
            <a:r>
              <a:rPr lang="en-US" sz="2400" dirty="0"/>
              <a:t> inherit from the </a:t>
            </a:r>
            <a:r>
              <a:rPr lang="en-US" sz="2400" dirty="0" err="1">
                <a:solidFill>
                  <a:srgbClr val="FF0000"/>
                </a:solidFill>
              </a:rPr>
              <a:t>SystemException</a:t>
            </a:r>
            <a:r>
              <a:rPr lang="en-US" sz="2400" dirty="0"/>
              <a:t> Class. </a:t>
            </a:r>
          </a:p>
        </p:txBody>
      </p:sp>
    </p:spTree>
    <p:extLst>
      <p:ext uri="{BB962C8B-B14F-4D97-AF65-F5344CB8AC3E}">
        <p14:creationId xmlns:p14="http://schemas.microsoft.com/office/powerpoint/2010/main" val="12789085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9ACEF06-ADFB-4932-A34D-890B9757CDED}"/>
              </a:ext>
            </a:extLst>
          </p:cNvPr>
          <p:cNvPicPr>
            <a:picLocks noChangeAspect="1"/>
          </p:cNvPicPr>
          <p:nvPr/>
        </p:nvPicPr>
        <p:blipFill>
          <a:blip r:embed="rId2"/>
          <a:stretch>
            <a:fillRect/>
          </a:stretch>
        </p:blipFill>
        <p:spPr>
          <a:xfrm>
            <a:off x="5998265" y="2066162"/>
            <a:ext cx="4442791" cy="3423356"/>
          </a:xfrm>
          <a:prstGeom prst="rect">
            <a:avLst/>
          </a:prstGeom>
          <a:ln w="25400">
            <a:solidFill>
              <a:schemeClr val="accent2"/>
            </a:solidFill>
          </a:ln>
          <a:effectLst/>
        </p:spPr>
      </p:pic>
      <p:pic>
        <p:nvPicPr>
          <p:cNvPr id="5" name="Picture 4">
            <a:extLst>
              <a:ext uri="{FF2B5EF4-FFF2-40B4-BE49-F238E27FC236}">
                <a16:creationId xmlns:a16="http://schemas.microsoft.com/office/drawing/2014/main" id="{38F9281B-8FAF-4298-9CDF-8AE2BEA74DAA}"/>
              </a:ext>
            </a:extLst>
          </p:cNvPr>
          <p:cNvPicPr>
            <a:picLocks noChangeAspect="1"/>
          </p:cNvPicPr>
          <p:nvPr/>
        </p:nvPicPr>
        <p:blipFill>
          <a:blip r:embed="rId3"/>
          <a:stretch>
            <a:fillRect/>
          </a:stretch>
        </p:blipFill>
        <p:spPr>
          <a:xfrm>
            <a:off x="6689035" y="5131077"/>
            <a:ext cx="4732226" cy="986458"/>
          </a:xfrm>
          <a:prstGeom prst="rect">
            <a:avLst/>
          </a:prstGeom>
          <a:ln w="25400">
            <a:solidFill>
              <a:schemeClr val="accent2"/>
            </a:solidFill>
          </a:ln>
          <a:effectLst/>
        </p:spPr>
      </p:pic>
      <p:sp>
        <p:nvSpPr>
          <p:cNvPr id="2" name="Title 1">
            <a:extLst>
              <a:ext uri="{FF2B5EF4-FFF2-40B4-BE49-F238E27FC236}">
                <a16:creationId xmlns:a16="http://schemas.microsoft.com/office/drawing/2014/main" id="{45C0B23B-C0CB-4198-BA87-F90B8E180D67}"/>
              </a:ext>
            </a:extLst>
          </p:cNvPr>
          <p:cNvSpPr>
            <a:spLocks noGrp="1"/>
          </p:cNvSpPr>
          <p:nvPr>
            <p:ph type="title"/>
          </p:nvPr>
        </p:nvSpPr>
        <p:spPr>
          <a:xfrm>
            <a:off x="1127051" y="459509"/>
            <a:ext cx="7818166" cy="1259961"/>
          </a:xfrm>
        </p:spPr>
        <p:txBody>
          <a:bodyPr>
            <a:normAutofit/>
          </a:bodyPr>
          <a:lstStyle/>
          <a:p>
            <a:r>
              <a:rPr lang="en-US" dirty="0">
                <a:solidFill>
                  <a:schemeClr val="tx1"/>
                </a:solidFill>
              </a:rPr>
              <a:t>Exception Example</a:t>
            </a:r>
            <a:br>
              <a:rPr lang="en-US" dirty="0"/>
            </a:br>
            <a:r>
              <a:rPr lang="en-US" sz="1400" dirty="0">
                <a:hlinkClick r:id="rId4"/>
              </a:rPr>
              <a:t>https://docs.microsoft.com/en-us/dotnet/api/system.exception?view=net-5.0#examples</a:t>
            </a:r>
            <a:endParaRPr lang="en-US" dirty="0"/>
          </a:p>
        </p:txBody>
      </p:sp>
      <p:sp>
        <p:nvSpPr>
          <p:cNvPr id="3" name="Content Placeholder 2">
            <a:extLst>
              <a:ext uri="{FF2B5EF4-FFF2-40B4-BE49-F238E27FC236}">
                <a16:creationId xmlns:a16="http://schemas.microsoft.com/office/drawing/2014/main" id="{C7CCC4AB-9ABA-4829-AD41-3D6725DB7D67}"/>
              </a:ext>
            </a:extLst>
          </p:cNvPr>
          <p:cNvSpPr>
            <a:spLocks noGrp="1"/>
          </p:cNvSpPr>
          <p:nvPr>
            <p:ph idx="1"/>
          </p:nvPr>
        </p:nvSpPr>
        <p:spPr>
          <a:xfrm>
            <a:off x="1565413" y="1910266"/>
            <a:ext cx="4167398" cy="4572000"/>
          </a:xfrm>
        </p:spPr>
        <p:txBody>
          <a:bodyPr anchor="ctr">
            <a:normAutofit/>
          </a:bodyPr>
          <a:lstStyle/>
          <a:p>
            <a:r>
              <a:rPr lang="en-US" sz="2000" dirty="0">
                <a:solidFill>
                  <a:schemeClr val="tx1"/>
                </a:solidFill>
              </a:rPr>
              <a:t>This catch block will handle </a:t>
            </a:r>
            <a:r>
              <a:rPr lang="en-US" sz="2000" dirty="0" err="1">
                <a:solidFill>
                  <a:srgbClr val="FF0000"/>
                </a:solidFill>
              </a:rPr>
              <a:t>ArithmeticException</a:t>
            </a:r>
            <a:r>
              <a:rPr lang="en-US" sz="2000" b="1" i="1" dirty="0"/>
              <a:t> </a:t>
            </a:r>
            <a:r>
              <a:rPr lang="en-US" sz="2000" dirty="0">
                <a:solidFill>
                  <a:schemeClr val="tx1"/>
                </a:solidFill>
              </a:rPr>
              <a:t>and</a:t>
            </a:r>
            <a:r>
              <a:rPr lang="en-US" sz="2000" b="1" i="1" dirty="0">
                <a:solidFill>
                  <a:schemeClr val="tx1"/>
                </a:solidFill>
              </a:rPr>
              <a:t> </a:t>
            </a:r>
            <a:r>
              <a:rPr lang="en-US" sz="2000" dirty="0" err="1">
                <a:solidFill>
                  <a:srgbClr val="FF0000"/>
                </a:solidFill>
              </a:rPr>
              <a:t>DivideByZeroException</a:t>
            </a:r>
            <a:r>
              <a:rPr lang="en-US" sz="2000" b="1" i="1" dirty="0"/>
              <a:t> </a:t>
            </a:r>
            <a:r>
              <a:rPr lang="en-US" sz="2000" dirty="0">
                <a:solidFill>
                  <a:schemeClr val="tx1"/>
                </a:solidFill>
              </a:rPr>
              <a:t>errors because </a:t>
            </a:r>
            <a:r>
              <a:rPr lang="en-US" sz="2000" dirty="0" err="1">
                <a:solidFill>
                  <a:srgbClr val="FF0000"/>
                </a:solidFill>
              </a:rPr>
              <a:t>DivideByZeroException</a:t>
            </a:r>
            <a:r>
              <a:rPr lang="en-US" sz="2000" dirty="0"/>
              <a:t> </a:t>
            </a:r>
            <a:r>
              <a:rPr lang="en-US" sz="2000" dirty="0">
                <a:solidFill>
                  <a:schemeClr val="tx1"/>
                </a:solidFill>
              </a:rPr>
              <a:t>derives from </a:t>
            </a:r>
            <a:r>
              <a:rPr lang="en-US" sz="2000" dirty="0" err="1">
                <a:solidFill>
                  <a:srgbClr val="FF0000"/>
                </a:solidFill>
              </a:rPr>
              <a:t>ArithmeticException</a:t>
            </a:r>
            <a:r>
              <a:rPr lang="en-US" sz="2000" dirty="0"/>
              <a:t>. </a:t>
            </a:r>
          </a:p>
          <a:p>
            <a:r>
              <a:rPr lang="en-US" sz="2000" dirty="0">
                <a:solidFill>
                  <a:schemeClr val="tx1"/>
                </a:solidFill>
              </a:rPr>
              <a:t>Without the exception handling, this program would terminate with the ‘</a:t>
            </a:r>
            <a:r>
              <a:rPr lang="en-US" sz="1800" dirty="0" err="1">
                <a:solidFill>
                  <a:srgbClr val="00B050"/>
                </a:solidFill>
              </a:rPr>
              <a:t>DivideByZeroException</a:t>
            </a:r>
            <a:r>
              <a:rPr lang="en-US" sz="1800" dirty="0">
                <a:solidFill>
                  <a:srgbClr val="00B050"/>
                </a:solidFill>
              </a:rPr>
              <a:t> was unhandled</a:t>
            </a:r>
            <a:r>
              <a:rPr lang="en-US" sz="2000" dirty="0">
                <a:solidFill>
                  <a:schemeClr val="tx1"/>
                </a:solidFill>
              </a:rPr>
              <a:t>’ error.</a:t>
            </a:r>
          </a:p>
        </p:txBody>
      </p:sp>
    </p:spTree>
    <p:extLst>
      <p:ext uri="{BB962C8B-B14F-4D97-AF65-F5344CB8AC3E}">
        <p14:creationId xmlns:p14="http://schemas.microsoft.com/office/powerpoint/2010/main" val="24075785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A04226-11E5-4EE4-89CC-6B720772F8D4}"/>
              </a:ext>
            </a:extLst>
          </p:cNvPr>
          <p:cNvSpPr>
            <a:spLocks noGrp="1"/>
          </p:cNvSpPr>
          <p:nvPr>
            <p:ph type="title"/>
          </p:nvPr>
        </p:nvSpPr>
        <p:spPr>
          <a:xfrm>
            <a:off x="1097280" y="271693"/>
            <a:ext cx="10058400" cy="1450757"/>
          </a:xfrm>
        </p:spPr>
        <p:txBody>
          <a:bodyPr>
            <a:normAutofit/>
          </a:bodyPr>
          <a:lstStyle/>
          <a:p>
            <a:r>
              <a:rPr lang="en-US" dirty="0">
                <a:solidFill>
                  <a:schemeClr val="tx1"/>
                </a:solidFill>
              </a:rPr>
              <a:t>Exceptions – Try/Catch Block</a:t>
            </a:r>
            <a:br>
              <a:rPr lang="en-US" dirty="0"/>
            </a:br>
            <a:r>
              <a:rPr lang="en-US" sz="1400" dirty="0">
                <a:hlinkClick r:id="rId2"/>
              </a:rPr>
              <a:t>https://docs.microsoft.com/en-us/dotnet/csharp/language-reference/keywords/try-catch</a:t>
            </a:r>
            <a:endParaRPr lang="en-US" dirty="0"/>
          </a:p>
        </p:txBody>
      </p:sp>
      <p:sp>
        <p:nvSpPr>
          <p:cNvPr id="3" name="Content Placeholder 2">
            <a:extLst>
              <a:ext uri="{FF2B5EF4-FFF2-40B4-BE49-F238E27FC236}">
                <a16:creationId xmlns:a16="http://schemas.microsoft.com/office/drawing/2014/main" id="{905FFF52-777C-4077-8D07-A6EB9FA7C09E}"/>
              </a:ext>
            </a:extLst>
          </p:cNvPr>
          <p:cNvSpPr>
            <a:spLocks noGrp="1"/>
          </p:cNvSpPr>
          <p:nvPr>
            <p:ph idx="1"/>
          </p:nvPr>
        </p:nvSpPr>
        <p:spPr>
          <a:xfrm>
            <a:off x="1097280" y="1893045"/>
            <a:ext cx="9997438" cy="1314247"/>
          </a:xfrm>
        </p:spPr>
        <p:txBody>
          <a:bodyPr>
            <a:normAutofit fontScale="92500"/>
          </a:bodyPr>
          <a:lstStyle/>
          <a:p>
            <a:pPr lvl="1">
              <a:buFont typeface="Arial" panose="020B0604020202020204" pitchFamily="34" charset="0"/>
              <a:buChar char="•"/>
            </a:pPr>
            <a:r>
              <a:rPr lang="en-US" sz="2400" dirty="0">
                <a:solidFill>
                  <a:schemeClr val="tx1"/>
                </a:solidFill>
              </a:rPr>
              <a:t>Generally, when an </a:t>
            </a:r>
            <a:r>
              <a:rPr lang="en-US" sz="2400" b="1" i="1" dirty="0">
                <a:solidFill>
                  <a:schemeClr val="tx1"/>
                </a:solidFill>
              </a:rPr>
              <a:t>exception</a:t>
            </a:r>
            <a:r>
              <a:rPr lang="en-US" sz="2400" dirty="0">
                <a:solidFill>
                  <a:schemeClr val="tx1"/>
                </a:solidFill>
              </a:rPr>
              <a:t> is thrown, the CLR unwinds the stack looking for the appropriate </a:t>
            </a:r>
            <a:r>
              <a:rPr lang="en-US" sz="2400" b="1" i="1" dirty="0">
                <a:solidFill>
                  <a:schemeClr val="tx1"/>
                </a:solidFill>
              </a:rPr>
              <a:t>catch </a:t>
            </a:r>
            <a:r>
              <a:rPr lang="en-US" sz="2400" dirty="0">
                <a:solidFill>
                  <a:schemeClr val="tx1"/>
                </a:solidFill>
              </a:rPr>
              <a:t>statement. If no </a:t>
            </a:r>
            <a:r>
              <a:rPr lang="en-US" sz="2400" b="1" i="1" dirty="0">
                <a:solidFill>
                  <a:schemeClr val="tx1"/>
                </a:solidFill>
              </a:rPr>
              <a:t>catch</a:t>
            </a:r>
            <a:r>
              <a:rPr lang="en-US" sz="2400" dirty="0">
                <a:solidFill>
                  <a:schemeClr val="tx1"/>
                </a:solidFill>
              </a:rPr>
              <a:t> block is found, then the CLR displays an </a:t>
            </a:r>
            <a:r>
              <a:rPr lang="en-US" sz="2400" b="1" i="1" dirty="0">
                <a:solidFill>
                  <a:schemeClr val="tx1"/>
                </a:solidFill>
              </a:rPr>
              <a:t>unhandled exception</a:t>
            </a:r>
            <a:r>
              <a:rPr lang="en-US" sz="2400" dirty="0">
                <a:solidFill>
                  <a:schemeClr val="tx1"/>
                </a:solidFill>
              </a:rPr>
              <a:t> message to the user and stops execution of the program.</a:t>
            </a:r>
          </a:p>
        </p:txBody>
      </p:sp>
      <p:pic>
        <p:nvPicPr>
          <p:cNvPr id="4" name="Picture 3">
            <a:extLst>
              <a:ext uri="{FF2B5EF4-FFF2-40B4-BE49-F238E27FC236}">
                <a16:creationId xmlns:a16="http://schemas.microsoft.com/office/drawing/2014/main" id="{D9337559-4EB0-4E34-B7A1-0D7354C7F705}"/>
              </a:ext>
            </a:extLst>
          </p:cNvPr>
          <p:cNvPicPr>
            <a:picLocks noChangeAspect="1"/>
          </p:cNvPicPr>
          <p:nvPr/>
        </p:nvPicPr>
        <p:blipFill>
          <a:blip r:embed="rId3"/>
          <a:stretch>
            <a:fillRect/>
          </a:stretch>
        </p:blipFill>
        <p:spPr>
          <a:xfrm>
            <a:off x="6875561" y="3291609"/>
            <a:ext cx="4787802" cy="2075505"/>
          </a:xfrm>
          <a:prstGeom prst="rect">
            <a:avLst/>
          </a:prstGeom>
          <a:ln w="25400">
            <a:solidFill>
              <a:schemeClr val="accent2"/>
            </a:solidFill>
          </a:ln>
          <a:effectLst/>
        </p:spPr>
      </p:pic>
      <p:sp>
        <p:nvSpPr>
          <p:cNvPr id="5" name="Rectangle 4">
            <a:extLst>
              <a:ext uri="{FF2B5EF4-FFF2-40B4-BE49-F238E27FC236}">
                <a16:creationId xmlns:a16="http://schemas.microsoft.com/office/drawing/2014/main" id="{A0BDD12D-8879-4CE9-A58D-819D97776868}"/>
              </a:ext>
            </a:extLst>
          </p:cNvPr>
          <p:cNvSpPr/>
          <p:nvPr/>
        </p:nvSpPr>
        <p:spPr>
          <a:xfrm>
            <a:off x="1185862" y="3052343"/>
            <a:ext cx="5539291" cy="2462213"/>
          </a:xfrm>
          <a:prstGeom prst="rect">
            <a:avLst/>
          </a:prstGeom>
        </p:spPr>
        <p:txBody>
          <a:bodyPr wrap="square">
            <a:spAutoFit/>
          </a:bodyPr>
          <a:lstStyle/>
          <a:p>
            <a:pPr marL="342900" indent="-342900">
              <a:buFont typeface="Arial" panose="020B0604020202020204" pitchFamily="34" charset="0"/>
              <a:buChar char="•"/>
            </a:pPr>
            <a:r>
              <a:rPr lang="en-US" sz="2200" dirty="0"/>
              <a:t>The </a:t>
            </a:r>
            <a:r>
              <a:rPr lang="en-US" sz="2200" b="1" i="1" dirty="0"/>
              <a:t>try/catch</a:t>
            </a:r>
            <a:r>
              <a:rPr lang="en-US" sz="2200" dirty="0"/>
              <a:t> statement consists of a </a:t>
            </a:r>
            <a:r>
              <a:rPr lang="en-US" sz="2200" b="1" i="1" dirty="0"/>
              <a:t>try</a:t>
            </a:r>
            <a:r>
              <a:rPr lang="en-US" sz="2200" dirty="0"/>
              <a:t> block followed by one </a:t>
            </a:r>
            <a:r>
              <a:rPr lang="en-US" sz="2200" u="sng" dirty="0"/>
              <a:t>or more </a:t>
            </a:r>
            <a:r>
              <a:rPr lang="en-US" sz="2200" b="1" i="1" dirty="0"/>
              <a:t>catch</a:t>
            </a:r>
            <a:r>
              <a:rPr lang="en-US" sz="2200" dirty="0"/>
              <a:t> blocks. </a:t>
            </a:r>
            <a:r>
              <a:rPr lang="en-US" sz="2200" b="1" i="1" dirty="0"/>
              <a:t>Catch</a:t>
            </a:r>
            <a:r>
              <a:rPr lang="en-US" sz="2200" dirty="0"/>
              <a:t> blocks specify different exceptions. The </a:t>
            </a:r>
            <a:r>
              <a:rPr lang="en-US" sz="2200" b="1" i="1" dirty="0"/>
              <a:t>try</a:t>
            </a:r>
            <a:r>
              <a:rPr lang="en-US" sz="2200" dirty="0"/>
              <a:t> block contains the code that may cause the </a:t>
            </a:r>
            <a:r>
              <a:rPr lang="en-US" sz="2200" b="1" i="1" dirty="0"/>
              <a:t>exception</a:t>
            </a:r>
            <a:r>
              <a:rPr lang="en-US" sz="2200" dirty="0"/>
              <a:t>. The block is executed until an </a:t>
            </a:r>
            <a:r>
              <a:rPr lang="en-US" sz="2200" b="1" i="1" dirty="0"/>
              <a:t>exception</a:t>
            </a:r>
            <a:r>
              <a:rPr lang="en-US" sz="2200" dirty="0"/>
              <a:t> is thrown or it is completed successfully. </a:t>
            </a:r>
          </a:p>
        </p:txBody>
      </p:sp>
      <p:sp>
        <p:nvSpPr>
          <p:cNvPr id="6" name="Rectangle 5">
            <a:extLst>
              <a:ext uri="{FF2B5EF4-FFF2-40B4-BE49-F238E27FC236}">
                <a16:creationId xmlns:a16="http://schemas.microsoft.com/office/drawing/2014/main" id="{A4EB2429-586E-4F8B-9057-35A1EA30A604}"/>
              </a:ext>
            </a:extLst>
          </p:cNvPr>
          <p:cNvSpPr/>
          <p:nvPr/>
        </p:nvSpPr>
        <p:spPr>
          <a:xfrm>
            <a:off x="1185862" y="5742612"/>
            <a:ext cx="10676236" cy="430887"/>
          </a:xfrm>
          <a:prstGeom prst="rect">
            <a:avLst/>
          </a:prstGeom>
        </p:spPr>
        <p:txBody>
          <a:bodyPr wrap="square">
            <a:spAutoFit/>
          </a:bodyPr>
          <a:lstStyle/>
          <a:p>
            <a:pPr marL="342900" indent="-342900">
              <a:buFont typeface="Arial" panose="020B0604020202020204" pitchFamily="34" charset="0"/>
              <a:buChar char="•"/>
            </a:pPr>
            <a:r>
              <a:rPr lang="en-US" sz="2200" dirty="0"/>
              <a:t>Using multiple </a:t>
            </a:r>
            <a:r>
              <a:rPr lang="en-US" sz="2200" b="1" i="1" dirty="0"/>
              <a:t>catch</a:t>
            </a:r>
            <a:r>
              <a:rPr lang="en-US" sz="2200" dirty="0"/>
              <a:t> arguments is a way to filter for the exceptions you want to handle.</a:t>
            </a:r>
          </a:p>
        </p:txBody>
      </p:sp>
    </p:spTree>
    <p:extLst>
      <p:ext uri="{BB962C8B-B14F-4D97-AF65-F5344CB8AC3E}">
        <p14:creationId xmlns:p14="http://schemas.microsoft.com/office/powerpoint/2010/main" val="3227143516"/>
      </p:ext>
    </p:extLst>
  </p:cSld>
  <p:clrMapOvr>
    <a:masterClrMapping/>
  </p:clrMapOvr>
</p:sld>
</file>

<file path=ppt/theme/theme1.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WO.pptx" id="{769520F8-BFE5-4C8C-A7AA-375C025A91CE}" vid="{AEAFD717-D3C8-4034-8F7E-D5220B0CCEB8}"/>
    </a:ext>
  </a:extLst>
</a:theme>
</file>

<file path=docProps/app.xml><?xml version="1.0" encoding="utf-8"?>
<Properties xmlns="http://schemas.openxmlformats.org/officeDocument/2006/extended-properties" xmlns:vt="http://schemas.openxmlformats.org/officeDocument/2006/docPropsVTypes">
  <TotalTime>0</TotalTime>
  <Words>1072</Words>
  <Application>Microsoft Office PowerPoint</Application>
  <PresentationFormat>Widescreen</PresentationFormat>
  <Paragraphs>58</Paragraphs>
  <Slides>14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Bookman Old Style</vt:lpstr>
      <vt:lpstr>Calibri</vt:lpstr>
      <vt:lpstr>Franklin Gothic Book</vt:lpstr>
      <vt:lpstr>1_RetrospectVTI</vt:lpstr>
      <vt:lpstr>Exception Handling</vt:lpstr>
      <vt:lpstr>The C# language's exception handling features help you deal with any unexpected or exceptional situations that occur during runtime. Exception handling uses the try, catch, and finally keywords to try actions that may not succeed.</vt:lpstr>
      <vt:lpstr>Exceptions vs. Errors https://docs.microsoft.com/en-us/dotnet/api/system.exception?view=net-5.0#errors-and-exceptions</vt:lpstr>
      <vt:lpstr>Errors – Usage Errors https://docs.microsoft.com/en-us/dotnet/api/system.exception?view=net-5.0#errors-and-exceptions</vt:lpstr>
      <vt:lpstr>Program Errors, System failures https://docs.microsoft.com/en-us/dotnet/api/system.exception?view=net-5.0#errors-and-exceptions</vt:lpstr>
      <vt:lpstr>Exception Class https://docs.microsoft.com/en-us/dotnet/csharp/programming-guide/exceptions/</vt:lpstr>
      <vt:lpstr>Exception Class – Hierarchy https://en.ppt-online.org/89884</vt:lpstr>
      <vt:lpstr>Exception Example https://docs.microsoft.com/en-us/dotnet/api/system.exception?view=net-5.0#examples</vt:lpstr>
      <vt:lpstr>Exceptions – Try/Catch Block https://docs.microsoft.com/en-us/dotnet/csharp/language-reference/keywords/try-catch</vt:lpstr>
      <vt:lpstr>Exceptions - Try/Catch/Finally https://docs.microsoft.com/en-us/dotnet/csharp/language-reference/keywords/try-catch-finally</vt:lpstr>
      <vt:lpstr>Exceptions - Throw https://docs.microsoft.com/en-us/dotnet/csharp/language-reference/keywords/throw https://docs.microsoft.com/en-us/dotnet/csharp/language-reference/keywords/try-catch</vt:lpstr>
      <vt:lpstr>Exceptions ‘throw’ and Unwind The Stack https://docs.microsoft.com/en-us/dotnet/csharp/language-reference/keywords/throw</vt:lpstr>
      <vt:lpstr>User-Defined Exceptions https://docs.microsoft.com/en-us/dotnet/standard/exceptions/how-to-create-user-defined-exceptions</vt:lpstr>
      <vt:lpstr>Custom Exceptions https://dotnettutorials.net/lesson/create-custom-exception-csharp/#:~:text=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2020-03-10T03:30:15Z</dcterms:created>
  <dcterms:modified xsi:type="dcterms:W3CDTF">2023-05-10T14:06:16Z</dcterms:modified>
</cp:coreProperties>
</file>